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8" r:id="rId5"/>
    <p:sldId id="257" r:id="rId6"/>
    <p:sldId id="287" r:id="rId7"/>
    <p:sldId id="286" r:id="rId8"/>
    <p:sldId id="285" r:id="rId9"/>
    <p:sldId id="271" r:id="rId10"/>
    <p:sldId id="265" r:id="rId11"/>
    <p:sldId id="270" r:id="rId12"/>
    <p:sldId id="281" r:id="rId13"/>
    <p:sldId id="272" r:id="rId14"/>
    <p:sldId id="266" r:id="rId15"/>
    <p:sldId id="278" r:id="rId16"/>
    <p:sldId id="279" r:id="rId17"/>
    <p:sldId id="268" r:id="rId18"/>
    <p:sldId id="267" r:id="rId19"/>
    <p:sldId id="269" r:id="rId20"/>
    <p:sldId id="273" r:id="rId21"/>
    <p:sldId id="274" r:id="rId22"/>
    <p:sldId id="282" r:id="rId23"/>
    <p:sldId id="275" r:id="rId24"/>
    <p:sldId id="276" r:id="rId25"/>
    <p:sldId id="277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2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9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Yattaw" userId="699dcce7-5e8c-4ddf-ad66-df0889ad05ce" providerId="ADAL" clId="{930A1B91-8037-45C6-AA00-5EA369BF6C33}"/>
    <pc:docChg chg="custSel modSld">
      <pc:chgData name="Jeff Yattaw" userId="699dcce7-5e8c-4ddf-ad66-df0889ad05ce" providerId="ADAL" clId="{930A1B91-8037-45C6-AA00-5EA369BF6C33}" dt="2026-03-31T13:27:44.916" v="0" actId="313"/>
      <pc:docMkLst>
        <pc:docMk/>
      </pc:docMkLst>
      <pc:sldChg chg="modSp mod">
        <pc:chgData name="Jeff Yattaw" userId="699dcce7-5e8c-4ddf-ad66-df0889ad05ce" providerId="ADAL" clId="{930A1B91-8037-45C6-AA00-5EA369BF6C33}" dt="2026-03-31T13:27:44.916" v="0" actId="313"/>
        <pc:sldMkLst>
          <pc:docMk/>
          <pc:sldMk cId="1549854595" sldId="258"/>
        </pc:sldMkLst>
        <pc:spChg chg="mod">
          <ac:chgData name="Jeff Yattaw" userId="699dcce7-5e8c-4ddf-ad66-df0889ad05ce" providerId="ADAL" clId="{930A1B91-8037-45C6-AA00-5EA369BF6C33}" dt="2026-03-31T13:27:44.916" v="0" actId="313"/>
          <ac:spMkLst>
            <pc:docMk/>
            <pc:sldMk cId="1549854595" sldId="258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9EA6-A63E-45F7-A7B5-C56F7CF16ED3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74BB0-15BA-439B-949E-7BCF58C3B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7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059C0-9630-479F-AA8E-5433FFE23A72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DDA6-642E-49F4-A985-01F8B9B9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4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22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F3826-4AC1-3478-4E76-CC17F0A1D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7A56F3-806E-B4C2-E09A-261F2C7EA4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DA5D85-765B-AB02-7937-7057A1A29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This question had a multi-select response option. Respondents could "select all that apply".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Other options listed: needing “correct” sentence syntax, lack of staff capacity, poor existing tool performance, accuracy of outputs, energy demand conflicts with agency mission</a:t>
            </a:r>
            <a:endParaRPr lang="en-US"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0622D-5551-7151-3099-776FE905E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27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7CDF1-871F-99B6-70C5-F3A3F3CED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EC5D91-3F14-9ADB-9B9F-0CFA591B8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BD972-C1BE-45EA-7620-F505D9B49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FDBE9-BFF6-F73E-75F7-1279B5D77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03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400B2-F766-6D45-231F-033DEB073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B975C-4D26-F258-06C4-4ED17A3D0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CA4D77-78E6-748B-FA34-06186336C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Only respondents who selected "yes" or "unsure" to ethics question (slide 12) were asked this question.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Takeaway: not formally addressed by majority of agencies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FB751-7AA0-DF03-BBD5-E9BF9FB099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8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0491-F668-5B60-B6C4-3DC519FA8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D28906-F073-120E-0FA3-3DEB73801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475E29-FC5E-72CB-BE12-F9B021A9C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This question had a multi-select response option. Respondents could "select all that apply".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Other options listed: in the process of creating formal guidelines/policies, unsure, adapted other IT policies for AI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DC5A2-9518-A45D-DB1A-255EAB1C93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27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4C66D-5F07-8CB7-147D-2E7EC961F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9D28DA-94C9-AE6F-3B42-E2B5EA30F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79F6A6-6D86-B408-FEE5-2BCE27ABD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32043-C8BC-0EA3-2ACA-9F698393D1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58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0795B-9EDA-8742-B00F-4828AC015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9AE29-F449-7694-9444-E7A66D1E1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EBBA9E-9DFE-9916-DE25-0CAA377AF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This question had a multi-select response option. Respondents could "select all that apply".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Other options listed: not using AI for data projects yet, formal agency data standards provide coverage for AI/ML use, standards vary on data collection and analysis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99919-6E03-3EEA-2F68-4877AB747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2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06180-B119-AB37-D560-540EADF18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26C437-CDB2-E7DD-C9F6-77FFABECE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39AA74-D8FE-721A-749D-3E06E0D79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8F33D-6DFB-B36A-3BCC-2E4D2931F5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6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0C36A-35CB-11B4-97ED-44D783E96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158EF-EDFF-F8F6-DDDA-4B99E4621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87ACDE-0A72-A266-7FC3-24C91DCA6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Only respondents who selected "yes" to training question (slide 17) were displayed this question.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This question had a multi-select response option. Respondents could "select all that apply".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Other options listed: piloting training with subset of user base, Pluralsight, short classes, external training for conversation/assistant AI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18BCC-26FC-E041-6DA6-A99DCC41F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98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B8147-CC10-F7FB-1DE4-6390158DD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6BCE94-8E0C-2A94-D609-6E6200566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62EF9C-9EA9-36D9-4A64-4AD01BD1D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13C12-9C66-B994-CE3F-2A5914F66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68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F7041-7AE4-2A7B-5493-634A0ABD8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B4704-92A1-4529-3B41-CF3CD4868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3F3454-301B-709E-2A83-AB4292A7F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Other options listed: reviewing existing staff skills and job descriptions to update roles and incorporate AI/ML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Anticipated = within the next 2 years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BE1A5-A7B0-12A6-53A6-96A4C13A5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68595-3444-4E46-25E9-9585AB15A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1D5B79-F4F5-29C3-91F2-D47A293542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4989B6-1B8C-7ED3-49A9-0FED9FF61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91C8D-AC00-C593-2D53-3984BD1D4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38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E7091-6D78-A322-4F3B-0D00ECF50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69C2CA-64F5-475D-79F6-19AE24A7C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8BCFE2-6033-46CE-5257-6105498A2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58507-829A-E9F2-59E3-A16DAB350E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29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F3ECB-27A7-B1E3-3822-104CCFD0C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A92EA8-BC01-323D-2665-52A4A582F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6ED746-445B-9957-8814-D6C05B3F6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Only respondents who selected "yes" to collaboration question (slide 21) were displayed this question.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This question had a multi-select response option. Respondents could "select all that apply".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Other options listed: NGOs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6C4EE-DBC3-8EBE-B348-743014B5D3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1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F2BFC-9897-5062-3ECA-CAFA980FC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C8B0A3-106B-05C5-7AA7-2BA32CCDB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192611-3D5D-80F6-F375-AED17C8E5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15EE3-34E4-A81D-318F-C39C2E0B9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86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4E035-B8F1-612D-11EB-BB3466953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367DFB-81E5-AED5-9C30-1160A9A73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BCDA77-85DD-A600-A944-5EBB626F3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Miscellaneous comments worth noting: promote opportunities to cost-share AI/ML tools or buy-in with other states, "</a:t>
            </a:r>
            <a:r>
              <a:rPr lang="en-US"/>
              <a:t>Support of large language models focused on wildlife and vetted by scientific research"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FED8E-BA13-F5F5-C31E-23A4486CC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6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43463-74A3-98BD-CE36-D9BE44DA6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8D9883-EBBB-7152-8139-BC977AF003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7A1C96-1A15-5291-8E89-6BCDB157A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For organizations that submitted multiple responses instead of 1, all respondents were contacted via email and informed that the multi-select and open-ended responses from their organization were collated. Each respondent was asked if they felt like they were the best representative for the single-select response options. In the end, only one respondent was selected to represent the organization for single select options if submitted responses diverged. *This situation only happened with one organization.</a:t>
            </a:r>
            <a:endParaRPr lang="en-US">
              <a:solidFill>
                <a:srgbClr val="444444"/>
              </a:solidFill>
              <a:ea typeface="Calibri"/>
              <a:cs typeface="Calibri"/>
            </a:endParaRPr>
          </a:p>
          <a:p>
            <a:endParaRPr lang="en-US">
              <a:solidFill>
                <a:srgbClr val="444444"/>
              </a:solidFill>
            </a:endParaRPr>
          </a:p>
          <a:p>
            <a:r>
              <a:rPr lang="en-US"/>
              <a:t>9 responses removed from analysis due to blank submission (1), multiple entries from one agency (3), and no agency/location information provided making it impossible to verify if it was multiple submissions from one agency or unique submissions (5).</a:t>
            </a:r>
            <a:endParaRPr lang="en-US">
              <a:solidFill>
                <a:srgbClr val="44444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788B3-1BF1-209D-6866-E8E0A021B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94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D72E7-A8A3-5EB3-9110-0EF23CF78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CD3AB-FD63-5277-BD87-EA59DD599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202420-EF73-3A8B-975C-89FB4F7E9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Anticipated = within the next 2 years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112B0-BF01-72E8-695C-0DFE995302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5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C41BF-FBB1-8D50-0473-63B212C9B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29058-6254-B231-6F28-98B5A959A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87E90A-913D-39AB-8AB5-0786DE6EB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Other options listed: Throughout agency (not housed in one specific part of agency – re: conversation or assistant AI), state centralized IT agency, at the division level, Both IT and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7C995-1E72-FB25-D84E-49F33F3E8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6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996BC-0449-6928-9138-79EDEA6F0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9FAFA-35B8-3C10-AF6D-6A2A657BC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0E9153-66E2-B9C8-187B-CBB8F6C98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/>
              <a:t>This question had a multi-select response option. Respondents could "select all that apply".</a:t>
            </a:r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Anticipated = within the next 2 years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Other options listed: license plate readers, grant writing, media creation or editing, staff support for email writing or answering questions, content summaries, staff recruitment, QA/QC, presentation creation, land surveys</a:t>
            </a:r>
            <a:endParaRPr lang="en-US"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2FE6A-391E-37C4-9B05-06D2987C53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35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DDE70-EFB1-C7A7-173E-8805547A4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8C90BD-2D0F-E732-E8E0-290C0F370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C7FCF4-C251-0BBC-007F-8386279E1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This question had a multi-select response option. Respondents could "select all that apply".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The response option 'Conversation or Assistant AI' was listed with examples like ChatGPT and Co-Pilot. The response option 'Google Gemini' was included in this category.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The response option 'Open-source tools' was listed with examples like TensorFlow and </a:t>
            </a:r>
            <a:r>
              <a:rPr lang="en-US" err="1">
                <a:ea typeface="Calibri"/>
                <a:cs typeface="Calibri"/>
              </a:rPr>
              <a:t>PyTorch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Other options listed: Python, </a:t>
            </a:r>
            <a:r>
              <a:rPr lang="en-US" err="1"/>
              <a:t>Addaxai</a:t>
            </a:r>
            <a:r>
              <a:rPr lang="en-US"/>
              <a:t>, </a:t>
            </a:r>
            <a:r>
              <a:rPr lang="en-US" err="1"/>
              <a:t>Birdnet</a:t>
            </a:r>
            <a:r>
              <a:rPr lang="en-US"/>
              <a:t>, Qualtrics, FLOCK cameras, legal-based AI, wild-</a:t>
            </a:r>
            <a:r>
              <a:rPr lang="en-US" err="1"/>
              <a:t>trax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950B8-E1A5-FF63-FA7D-8BB9347E6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1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5A9AB-760D-6E8F-684A-40122C0ED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D1FBCA-ED4C-57E9-15D2-CEA5BE5801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FE78F2-78FC-8FCE-6268-5FB21B38F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D5AE7-494E-35BC-8329-328D5D50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76720-2A76-0425-E6D9-208827322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DE3FA0-7CE5-6783-49E2-534162BCF0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B480A1-6495-F9EC-376B-88A9F9A0F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77C7D-6D43-B9B9-D4EA-15D8EA07F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DA6-642E-49F4-A985-01F8B9B934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2844800" cy="365125"/>
          </a:xfrm>
        </p:spPr>
        <p:txBody>
          <a:bodyPr/>
          <a:lstStyle/>
          <a:p>
            <a:fld id="{D44CA764-5FB8-44AE-94A6-1AA313459115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365125"/>
          </a:xfrm>
        </p:spPr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812800" cy="365125"/>
          </a:xfrm>
        </p:spPr>
        <p:txBody>
          <a:bodyPr/>
          <a:lstStyle/>
          <a:p>
            <a:fld id="{370654A4-7840-44AF-B62B-8794B510C93A}" type="slidenum">
              <a:rPr lang="en-US" smtClean="0"/>
              <a:t>‹#›</a:t>
            </a:fld>
            <a:endParaRPr lang="en-US"/>
          </a:p>
        </p:txBody>
      </p:sp>
      <p:pic>
        <p:nvPicPr>
          <p:cNvPr id="1027" name="Picture 3" descr="C:\Users\pallen.AFWA\Desktop\afwa-header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28"/>
            <a:ext cx="12115801" cy="9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0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FFC2-F18A-4C2C-8AB4-D2A6E9C672D1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54A4-7840-44AF-B62B-8794B510C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5A93-D043-4154-A127-7AC00DCF4BCD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54A4-7840-44AF-B62B-8794B510C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6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DC3-58E7-402B-8102-06BB80F20714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54A4-7840-44AF-B62B-8794B510C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2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7BB8-1F24-4816-9235-D52A488EEFB0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54A4-7840-44AF-B62B-8794B510C9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 descr="C:\Users\pallen.AFWA\Desktop\afwa-header-logo.png">
            <a:extLst>
              <a:ext uri="{FF2B5EF4-FFF2-40B4-BE49-F238E27FC236}">
                <a16:creationId xmlns:a16="http://schemas.microsoft.com/office/drawing/2014/main" id="{CC517A42-E9D2-4F26-8AD8-57C1404DC4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28"/>
            <a:ext cx="12115801" cy="9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66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0EAD-CA6A-4EFF-913C-1BEEA8DEC624}" type="datetime1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54A4-7840-44AF-B62B-8794B510C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FC94-D22C-4A7C-9161-7BFC69595003}" type="datetime1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54A4-7840-44AF-B62B-8794B510C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6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B226-49D0-4334-8700-25E963D9354E}" type="datetime1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54A4-7840-44AF-B62B-8794B510C9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C:\Users\pallen.AFWA\Desktop\afwa-header-logo.png">
            <a:extLst>
              <a:ext uri="{FF2B5EF4-FFF2-40B4-BE49-F238E27FC236}">
                <a16:creationId xmlns:a16="http://schemas.microsoft.com/office/drawing/2014/main" id="{1BE944D0-5B4D-4EF8-AF08-F47D9609B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28"/>
            <a:ext cx="12115801" cy="9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8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E00C-EF02-497B-8E93-E32C5B289A8D}" type="datetime1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54A4-7840-44AF-B62B-8794B510C93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3" descr="C:\Users\pallen.AFWA\Desktop\afwa-header-logo.png">
            <a:extLst>
              <a:ext uri="{FF2B5EF4-FFF2-40B4-BE49-F238E27FC236}">
                <a16:creationId xmlns:a16="http://schemas.microsoft.com/office/drawing/2014/main" id="{64DB920B-0C51-4D1A-8251-C9F34F5E5B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28"/>
            <a:ext cx="12115801" cy="9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6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9364-AB84-4AD0-A7B0-D5DFFBCE8AC2}" type="datetime1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54A4-7840-44AF-B62B-8794B510C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3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1F17-D85E-4C54-8C3B-69BB624D27C7}" type="datetime1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54A4-7840-44AF-B62B-8794B510C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8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109728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4A1B8-3745-4144-9158-F7BB7D23E932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Association of Fish &amp; Wildlife Agencies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56351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54A4-7840-44AF-B62B-8794B510C9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C:\Users\pallen.AFWA\Desktop\afwa-header-logo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40"/>
          <a:stretch/>
        </p:blipFill>
        <p:spPr bwMode="auto">
          <a:xfrm>
            <a:off x="9960088" y="6220919"/>
            <a:ext cx="2191657" cy="6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693988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AFWA Fish and Wildlife Agency Survey on Artificial Intelligence (AI) and Machine Learning (ML)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486400"/>
            <a:ext cx="6400800" cy="5334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3/31/2026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</p:spTree>
    <p:extLst>
      <p:ext uri="{BB962C8B-B14F-4D97-AF65-F5344CB8AC3E}">
        <p14:creationId xmlns:p14="http://schemas.microsoft.com/office/powerpoint/2010/main" val="154985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0C8B3-789D-0FF9-8457-24AF80913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270C0-54A8-CB33-7308-532C0969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EB26E2-0949-CDE0-B90E-80C6DE19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371600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Identified Limitations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83A044E1-8B3F-355E-FF2C-5EC0849A21A8}"/>
              </a:ext>
            </a:extLst>
          </p:cNvPr>
          <p:cNvSpPr txBox="1">
            <a:spLocks/>
          </p:cNvSpPr>
          <p:nvPr/>
        </p:nvSpPr>
        <p:spPr>
          <a:xfrm>
            <a:off x="3435121" y="3017290"/>
            <a:ext cx="2336334" cy="2727145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Significant work to get staff trained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Varying internal perceptions of utility which either propels work or stalls it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607AB17F-315B-1663-F821-7158865D9148}"/>
              </a:ext>
            </a:extLst>
          </p:cNvPr>
          <p:cNvSpPr txBox="1">
            <a:spLocks/>
          </p:cNvSpPr>
          <p:nvPr/>
        </p:nvSpPr>
        <p:spPr>
          <a:xfrm>
            <a:off x="6267943" y="3017290"/>
            <a:ext cx="2336334" cy="2727145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Limits on funding, staffing, or infrastructure make new pursuits inaccessible 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Some state IT agencies have not enabled access to tools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10DF976-840C-640F-50C2-4D361301498C}"/>
              </a:ext>
            </a:extLst>
          </p:cNvPr>
          <p:cNvSpPr txBox="1">
            <a:spLocks/>
          </p:cNvSpPr>
          <p:nvPr/>
        </p:nvSpPr>
        <p:spPr>
          <a:xfrm>
            <a:off x="9114773" y="3017291"/>
            <a:ext cx="2336334" cy="2727144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Ensuring staff are adhering to guidelines takes significant resources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Identifying new platforms and vetting them takes significant resources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540859CD-4634-1F9A-9F3A-5E51344C66DB}"/>
              </a:ext>
            </a:extLst>
          </p:cNvPr>
          <p:cNvSpPr txBox="1">
            <a:spLocks/>
          </p:cNvSpPr>
          <p:nvPr/>
        </p:nvSpPr>
        <p:spPr>
          <a:xfrm>
            <a:off x="447076" y="2419473"/>
            <a:ext cx="2488937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Data Accuracy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8F2F03DD-C7F1-47D2-270D-E47BF338C71B}"/>
              </a:ext>
            </a:extLst>
          </p:cNvPr>
          <p:cNvSpPr txBox="1">
            <a:spLocks/>
          </p:cNvSpPr>
          <p:nvPr/>
        </p:nvSpPr>
        <p:spPr>
          <a:xfrm>
            <a:off x="3353359" y="2416750"/>
            <a:ext cx="2488938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Staff Limitations</a:t>
            </a:r>
            <a:endParaRPr lang="en-US"/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B087229-AB78-EA2F-47FD-FB0FD7B4DDBC}"/>
              </a:ext>
            </a:extLst>
          </p:cNvPr>
          <p:cNvSpPr txBox="1">
            <a:spLocks/>
          </p:cNvSpPr>
          <p:nvPr/>
        </p:nvSpPr>
        <p:spPr>
          <a:xfrm>
            <a:off x="6267942" y="2417527"/>
            <a:ext cx="2584705" cy="3729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>
                <a:solidFill>
                  <a:schemeClr val="tx1"/>
                </a:solidFill>
              </a:rPr>
              <a:t>Infrastructure or Tools</a:t>
            </a:r>
            <a:endParaRPr lang="en-US" sz="2000" b="1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5739445C-7FBA-FA9C-3CF2-C35442448ECA}"/>
              </a:ext>
            </a:extLst>
          </p:cNvPr>
          <p:cNvSpPr txBox="1">
            <a:spLocks/>
          </p:cNvSpPr>
          <p:nvPr/>
        </p:nvSpPr>
        <p:spPr>
          <a:xfrm>
            <a:off x="9114773" y="2259868"/>
            <a:ext cx="2336334" cy="35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Monitoring Proper Use</a:t>
            </a: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2A83A801-D905-C584-D890-356FCDA2F569}"/>
              </a:ext>
            </a:extLst>
          </p:cNvPr>
          <p:cNvSpPr txBox="1">
            <a:spLocks/>
          </p:cNvSpPr>
          <p:nvPr/>
        </p:nvSpPr>
        <p:spPr>
          <a:xfrm>
            <a:off x="602300" y="3000338"/>
            <a:ext cx="2336333" cy="2744097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Humans are still needed to vet the data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Sensitive outputs depend on asking the right questions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8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FCBEB-5C04-06C3-9AC1-93727933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9E2B6-4501-B749-2693-AE542D7F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D87820-E7D9-D6D3-120D-1BF6B95A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Challenges, Risks, and Concerns </a:t>
            </a:r>
            <a:br>
              <a:rPr lang="en-US"/>
            </a:br>
            <a:r>
              <a:rPr lang="en-US"/>
              <a:t>for Use of AI and ML</a:t>
            </a:r>
          </a:p>
        </p:txBody>
      </p:sp>
      <p:pic>
        <p:nvPicPr>
          <p:cNvPr id="7" name="Picture 6" descr="Chart, bar chart&#10;&#10;AI-generated content may be incorrect.">
            <a:extLst>
              <a:ext uri="{FF2B5EF4-FFF2-40B4-BE49-F238E27FC236}">
                <a16:creationId xmlns:a16="http://schemas.microsoft.com/office/drawing/2014/main" id="{03645B1D-C999-3CD9-5D91-C693EB65A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b="8333"/>
          <a:stretch>
            <a:fillRect/>
          </a:stretch>
        </p:blipFill>
        <p:spPr>
          <a:xfrm>
            <a:off x="386128" y="2209800"/>
            <a:ext cx="11419743" cy="35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0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44BC7-468D-D905-DA4D-3C2D5C8CB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6618B-5FC7-7DE5-614B-92D32E5B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954940-02D4-B5FA-32F2-D16F60192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399"/>
            <a:ext cx="10972800" cy="1295743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Consideration of Ethical, Cultural, or Equity Concerns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E81B9D-F93C-5F44-1C57-ED75885D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218" y="1882588"/>
            <a:ext cx="7063563" cy="46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6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21B85-9992-2A7A-994D-8E9972695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7C101-D423-9908-7744-E1AE26F8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065E42-1B97-5A4B-E517-D92D1CD2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371600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How Ethical, Cultural, or Equity Concerns are Handled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9DDA3454-55D6-FE50-3873-51445943EF69}"/>
              </a:ext>
            </a:extLst>
          </p:cNvPr>
          <p:cNvSpPr txBox="1">
            <a:spLocks/>
          </p:cNvSpPr>
          <p:nvPr/>
        </p:nvSpPr>
        <p:spPr>
          <a:xfrm>
            <a:off x="4927833" y="3310531"/>
            <a:ext cx="2325129" cy="2650334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Specific rules for data use and tool disclosures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Ensuring equitable use and minimizing bias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D79B6DD7-7B81-1207-2DFA-C5C4B53DD624}"/>
              </a:ext>
            </a:extLst>
          </p:cNvPr>
          <p:cNvSpPr txBox="1">
            <a:spLocks/>
          </p:cNvSpPr>
          <p:nvPr/>
        </p:nvSpPr>
        <p:spPr>
          <a:xfrm>
            <a:off x="8382000" y="3310531"/>
            <a:ext cx="2336334" cy="2650334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At beginning phase of addressing concerns internally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Maintaining public trust and how to communicate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9609FEA1-E736-F06F-E6DF-35D21D12A1D0}"/>
              </a:ext>
            </a:extLst>
          </p:cNvPr>
          <p:cNvSpPr txBox="1">
            <a:spLocks/>
          </p:cNvSpPr>
          <p:nvPr/>
        </p:nvSpPr>
        <p:spPr>
          <a:xfrm>
            <a:off x="1473666" y="2565091"/>
            <a:ext cx="2322326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Formal Processes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F7C568EF-8A22-FC09-BF49-9A641618FC3B}"/>
              </a:ext>
            </a:extLst>
          </p:cNvPr>
          <p:cNvSpPr txBox="1">
            <a:spLocks/>
          </p:cNvSpPr>
          <p:nvPr/>
        </p:nvSpPr>
        <p:spPr>
          <a:xfrm>
            <a:off x="4927833" y="2565091"/>
            <a:ext cx="2322326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Considerations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50A6797D-353A-0F1D-95CB-94F059DBBF9B}"/>
              </a:ext>
            </a:extLst>
          </p:cNvPr>
          <p:cNvSpPr txBox="1">
            <a:spLocks/>
          </p:cNvSpPr>
          <p:nvPr/>
        </p:nvSpPr>
        <p:spPr>
          <a:xfrm>
            <a:off x="8382000" y="2565091"/>
            <a:ext cx="2336334" cy="35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Internal Discussions</a:t>
            </a: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7EB2717B-CFF0-8C9E-FCD5-37AFACD054A2}"/>
              </a:ext>
            </a:extLst>
          </p:cNvPr>
          <p:cNvSpPr txBox="1">
            <a:spLocks/>
          </p:cNvSpPr>
          <p:nvPr/>
        </p:nvSpPr>
        <p:spPr>
          <a:xfrm>
            <a:off x="1476024" y="3304784"/>
            <a:ext cx="2325128" cy="2656081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Follow external IT agency guidance and policies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Review committees that evaluate use of AI/ML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6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70335-4CF1-9885-AFB8-7DF92628A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0EA85-5977-A210-74A2-3FB171BA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1809A9-37CA-04E7-2916-C3C18281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Policies, Guidelines, or Oversight Mechanisms in Place</a:t>
            </a:r>
          </a:p>
        </p:txBody>
      </p:sp>
      <p:pic>
        <p:nvPicPr>
          <p:cNvPr id="3" name="Picture 2" descr="Chart, bar chart&#10;&#10;AI-generated content may be incorrect.">
            <a:extLst>
              <a:ext uri="{FF2B5EF4-FFF2-40B4-BE49-F238E27FC236}">
                <a16:creationId xmlns:a16="http://schemas.microsoft.com/office/drawing/2014/main" id="{D32ADDCA-4E78-339B-FCBD-7DF102E87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 b="8972"/>
          <a:stretch>
            <a:fillRect/>
          </a:stretch>
        </p:blipFill>
        <p:spPr>
          <a:xfrm>
            <a:off x="299773" y="2438400"/>
            <a:ext cx="1159245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83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85E9F-CA6A-ED78-969C-1942CCD50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EA7E6-16BF-32D3-01EF-9B3B5712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46C1FB-8B69-7318-2BCC-D469BA18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371600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Measures taken to Ensure Data Privacy, Security, and Responsible Use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26AA6167-DD14-C7DC-54FF-C9EEF4084AD7}"/>
              </a:ext>
            </a:extLst>
          </p:cNvPr>
          <p:cNvSpPr txBox="1">
            <a:spLocks/>
          </p:cNvSpPr>
          <p:nvPr/>
        </p:nvSpPr>
        <p:spPr>
          <a:xfrm>
            <a:off x="3435121" y="3017290"/>
            <a:ext cx="2336334" cy="3165068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Removal of any PII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No entry of sensitive data or PII into programs/software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Multi-Factor Authentication and data quality assessments for protection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93686D1B-4931-D7F3-6B1E-9FC4CC96EF1B}"/>
              </a:ext>
            </a:extLst>
          </p:cNvPr>
          <p:cNvSpPr txBox="1">
            <a:spLocks/>
          </p:cNvSpPr>
          <p:nvPr/>
        </p:nvSpPr>
        <p:spPr>
          <a:xfrm>
            <a:off x="6267943" y="3017290"/>
            <a:ext cx="2336334" cy="3148115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Formal programs (internal and external to the agency)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Informal or on-the-job learning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85B60AB8-3DA6-FAB9-F65F-7C3A9F1EED53}"/>
              </a:ext>
            </a:extLst>
          </p:cNvPr>
          <p:cNvSpPr txBox="1">
            <a:spLocks/>
          </p:cNvSpPr>
          <p:nvPr/>
        </p:nvSpPr>
        <p:spPr>
          <a:xfrm>
            <a:off x="9114773" y="3017291"/>
            <a:ext cx="2336334" cy="3148114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Agency or state/province generated restrictions to accessing tools/programs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Internal vetting /review process for usage approval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Monitoring staff usage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F46DE161-B8F3-0914-5F4C-5D6AFD3B5EEA}"/>
              </a:ext>
            </a:extLst>
          </p:cNvPr>
          <p:cNvSpPr txBox="1">
            <a:spLocks/>
          </p:cNvSpPr>
          <p:nvPr/>
        </p:nvSpPr>
        <p:spPr>
          <a:xfrm>
            <a:off x="602299" y="2137251"/>
            <a:ext cx="2322326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Formal </a:t>
            </a:r>
          </a:p>
          <a:p>
            <a:r>
              <a:rPr lang="en-US" sz="2000" b="1">
                <a:solidFill>
                  <a:schemeClr val="tx1"/>
                </a:solidFill>
              </a:rPr>
              <a:t>Protocols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1C7AD0F7-472C-B96D-76B7-251835BD9AA3}"/>
              </a:ext>
            </a:extLst>
          </p:cNvPr>
          <p:cNvSpPr txBox="1">
            <a:spLocks/>
          </p:cNvSpPr>
          <p:nvPr/>
        </p:nvSpPr>
        <p:spPr>
          <a:xfrm>
            <a:off x="3435121" y="2132868"/>
            <a:ext cx="2322326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Data </a:t>
            </a:r>
          </a:p>
          <a:p>
            <a:r>
              <a:rPr lang="en-US" sz="2000" b="1">
                <a:solidFill>
                  <a:schemeClr val="tx1"/>
                </a:solidFill>
              </a:rPr>
              <a:t>Considerations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9A718BDC-BEB4-964D-B4D2-AC1DD7B70842}"/>
              </a:ext>
            </a:extLst>
          </p:cNvPr>
          <p:cNvSpPr txBox="1">
            <a:spLocks/>
          </p:cNvSpPr>
          <p:nvPr/>
        </p:nvSpPr>
        <p:spPr>
          <a:xfrm>
            <a:off x="6267943" y="2359423"/>
            <a:ext cx="2336334" cy="35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9AF63AF4-A4F7-DBDE-6BEB-250619ABE62D}"/>
              </a:ext>
            </a:extLst>
          </p:cNvPr>
          <p:cNvSpPr txBox="1">
            <a:spLocks/>
          </p:cNvSpPr>
          <p:nvPr/>
        </p:nvSpPr>
        <p:spPr>
          <a:xfrm>
            <a:off x="9114773" y="2132868"/>
            <a:ext cx="2336334" cy="35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Restricted </a:t>
            </a:r>
          </a:p>
          <a:p>
            <a:r>
              <a:rPr lang="en-US" sz="2000" b="1">
                <a:solidFill>
                  <a:schemeClr val="tx1"/>
                </a:solidFill>
              </a:rPr>
              <a:t>Access</a:t>
            </a: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1B95BCD6-74F8-EAEE-6002-1A4F8A21DAFC}"/>
              </a:ext>
            </a:extLst>
          </p:cNvPr>
          <p:cNvSpPr txBox="1">
            <a:spLocks/>
          </p:cNvSpPr>
          <p:nvPr/>
        </p:nvSpPr>
        <p:spPr>
          <a:xfrm>
            <a:off x="602300" y="3000338"/>
            <a:ext cx="2336333" cy="3165067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Defines responsible use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Agency developed or state generated guidelines and approval processes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6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DA0CE-821E-CBEE-84EA-C3EE32A86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06A74-955A-7EC8-2918-63489801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03001E-58A3-F20C-8BF2-203722CA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354666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Standards or Prerequisites for Datasets Used in AI and ML Projects</a:t>
            </a:r>
          </a:p>
        </p:txBody>
      </p:sp>
      <p:pic>
        <p:nvPicPr>
          <p:cNvPr id="6" name="Picture 5" descr="Chart, bar chart&#10;&#10;AI-generated content may be incorrect.">
            <a:extLst>
              <a:ext uri="{FF2B5EF4-FFF2-40B4-BE49-F238E27FC236}">
                <a16:creationId xmlns:a16="http://schemas.microsoft.com/office/drawing/2014/main" id="{86D89932-75AF-C0F6-EDFF-8431A4577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4" b="6787"/>
          <a:stretch>
            <a:fillRect/>
          </a:stretch>
        </p:blipFill>
        <p:spPr>
          <a:xfrm>
            <a:off x="1294224" y="2209800"/>
            <a:ext cx="960355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3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6A4E4-273D-48D5-7A04-5719D4325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135C2-72BC-48DC-6A37-1398E3CF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E1E8E9-B136-CDAC-615C-26E0AA46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399"/>
            <a:ext cx="10972800" cy="1295743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Training Provided or Requiring Specific Skill Sets for Staff working with AI and ML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26DB5-DDC2-9C6B-00C5-B191A25B1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424" y="1826559"/>
            <a:ext cx="7041152" cy="47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62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A1F9E-E4ED-714C-8000-B48CAD7F1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80BA7-D158-DD64-E418-1C7611CC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791928-B054-5185-AD54-30B97DFA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399"/>
            <a:ext cx="10972800" cy="1295743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Types of Training Provided</a:t>
            </a:r>
          </a:p>
        </p:txBody>
      </p:sp>
      <p:pic>
        <p:nvPicPr>
          <p:cNvPr id="6" name="Picture 5" descr="Chart, bar chart&#10;&#10;AI-generated content may be incorrect.">
            <a:extLst>
              <a:ext uri="{FF2B5EF4-FFF2-40B4-BE49-F238E27FC236}">
                <a16:creationId xmlns:a16="http://schemas.microsoft.com/office/drawing/2014/main" id="{4B5995D9-FD89-D174-3DD1-D7909A66B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>
            <a:fillRect/>
          </a:stretch>
        </p:blipFill>
        <p:spPr>
          <a:xfrm>
            <a:off x="928576" y="2338304"/>
            <a:ext cx="1033484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72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72A05-8BCB-A71E-A314-EFA953DBB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D6DBE-5D6C-6FE8-6F27-2FE9BBE9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B086F6-922B-8260-AD37-B2BFD5F7F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371600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Communications about Adopting AI and ML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3199F23D-188F-389E-51A1-6CE57569D4D9}"/>
              </a:ext>
            </a:extLst>
          </p:cNvPr>
          <p:cNvSpPr txBox="1">
            <a:spLocks/>
          </p:cNvSpPr>
          <p:nvPr/>
        </p:nvSpPr>
        <p:spPr>
          <a:xfrm>
            <a:off x="7391400" y="2937895"/>
            <a:ext cx="3174533" cy="2929505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State IT governmental declarations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Statewide guidance and policies staff can refer to</a:t>
            </a:r>
          </a:p>
          <a:p>
            <a:pPr algn="l"/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Largely, no communications from an agency to the general public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DC0E6EB7-DE59-5FCF-4638-6E1D17FC7F50}"/>
              </a:ext>
            </a:extLst>
          </p:cNvPr>
          <p:cNvSpPr txBox="1">
            <a:spLocks/>
          </p:cNvSpPr>
          <p:nvPr/>
        </p:nvSpPr>
        <p:spPr>
          <a:xfrm>
            <a:off x="2331103" y="2373274"/>
            <a:ext cx="2322326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Internal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D8DC0460-9761-B078-E233-B7B5B87E2163}"/>
              </a:ext>
            </a:extLst>
          </p:cNvPr>
          <p:cNvSpPr txBox="1">
            <a:spLocks/>
          </p:cNvSpPr>
          <p:nvPr/>
        </p:nvSpPr>
        <p:spPr>
          <a:xfrm>
            <a:off x="7817503" y="2373274"/>
            <a:ext cx="2322326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External</a:t>
            </a: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A263AB00-5824-00B1-2470-BE85946EAAF1}"/>
              </a:ext>
            </a:extLst>
          </p:cNvPr>
          <p:cNvSpPr txBox="1">
            <a:spLocks/>
          </p:cNvSpPr>
          <p:nvPr/>
        </p:nvSpPr>
        <p:spPr>
          <a:xfrm>
            <a:off x="1905000" y="2933844"/>
            <a:ext cx="3174533" cy="2933556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AI policy that staff must read and sign, agency developed guidelines/trainings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Emails, internal teams/working groups, staff presentations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AI conference or workshop attendance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Informal discussions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4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9D12C-AD69-4112-2B2A-8FECCED6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E8F26E-089C-F4C0-FE65-D036A944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Purpose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1BBEB63B-24CE-F660-CA7B-DAC035374EE5}"/>
              </a:ext>
            </a:extLst>
          </p:cNvPr>
          <p:cNvSpPr txBox="1">
            <a:spLocks/>
          </p:cNvSpPr>
          <p:nvPr/>
        </p:nvSpPr>
        <p:spPr>
          <a:xfrm>
            <a:off x="606487" y="2079066"/>
            <a:ext cx="10984627" cy="3952686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Identify the utilization of Artificial Intelligence (AI) and Machine Learning (ML) within state, provincial, territorial fish and wildlife agencies.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Understand challenges and success stories associated with AI/ML use.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Assess what policy, budgetary, ethical, and communication factors are being considered.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Share what we learn with AFWA member organizations.</a:t>
            </a:r>
          </a:p>
          <a:p>
            <a:endParaRPr lang="en-US" sz="24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9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2B045-B93F-5169-72DB-3EB99214E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9CD46-6514-494C-8482-6CE8C91F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DFFDF4-FDAB-5B4E-8EA6-80DCD8AA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399"/>
            <a:ext cx="10972800" cy="1295743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Current and Anticipated New Positions/Hirings to Support AI and ML Use</a:t>
            </a:r>
          </a:p>
        </p:txBody>
      </p:sp>
      <p:pic>
        <p:nvPicPr>
          <p:cNvPr id="3" name="Picture 2" descr="Chart, bar chart&#10;&#10;AI-generated content may be incorrect.">
            <a:extLst>
              <a:ext uri="{FF2B5EF4-FFF2-40B4-BE49-F238E27FC236}">
                <a16:creationId xmlns:a16="http://schemas.microsoft.com/office/drawing/2014/main" id="{F857D7D5-A37F-603E-7111-AD1274CC4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/>
          <a:stretch>
            <a:fillRect/>
          </a:stretch>
        </p:blipFill>
        <p:spPr>
          <a:xfrm>
            <a:off x="540543" y="2346324"/>
            <a:ext cx="11110913" cy="35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01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DB499-57F9-6318-1079-3685C0F80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5C009-2FD8-F13A-F9BB-484BACF8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95DF50-7083-51D1-2EE0-1FDA9371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399"/>
            <a:ext cx="10972800" cy="1295743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Collaborations with Other Organizations </a:t>
            </a:r>
            <a:br>
              <a:rPr lang="en-US"/>
            </a:br>
            <a:r>
              <a:rPr lang="en-US"/>
              <a:t>on AI and ML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B4427-D575-9516-1E14-D0D63218D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042" y="1837764"/>
            <a:ext cx="6996329" cy="47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80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0FE83-B144-3147-2A57-6D5238BBF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4AC90-3DF9-9A4D-6EAD-6543D263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37DE67-3B03-1A46-CBC9-79D3C594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399"/>
            <a:ext cx="10972800" cy="1295743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Types of Organizations </a:t>
            </a:r>
            <a:br>
              <a:rPr lang="en-US"/>
            </a:br>
            <a:r>
              <a:rPr lang="en-US"/>
              <a:t>Agencies are Collaborating With</a:t>
            </a:r>
          </a:p>
        </p:txBody>
      </p:sp>
      <p:pic>
        <p:nvPicPr>
          <p:cNvPr id="3" name="Picture 2" descr="Chart, bar chart&#10;&#10;AI-generated content may be incorrect.">
            <a:extLst>
              <a:ext uri="{FF2B5EF4-FFF2-40B4-BE49-F238E27FC236}">
                <a16:creationId xmlns:a16="http://schemas.microsoft.com/office/drawing/2014/main" id="{77210FEC-B0A9-38E4-A176-CF399866E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9"/>
          <a:stretch>
            <a:fillRect/>
          </a:stretch>
        </p:blipFill>
        <p:spPr>
          <a:xfrm>
            <a:off x="952439" y="2027496"/>
            <a:ext cx="10287122" cy="411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63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71BD9-7B9E-EC24-EECC-D8C7B9403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13111-FD6D-86BF-6820-E8200804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B06B4D-437E-370F-BD9D-75CA4256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371600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Opportunities for AI and ML to Transform Fish and Wildlife Conservation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23DEF4D9-9408-DC0B-E704-88796447E5F4}"/>
              </a:ext>
            </a:extLst>
          </p:cNvPr>
          <p:cNvSpPr txBox="1">
            <a:spLocks/>
          </p:cNvSpPr>
          <p:nvPr/>
        </p:nvSpPr>
        <p:spPr>
          <a:xfrm>
            <a:off x="3435121" y="3017290"/>
            <a:ext cx="2336334" cy="3165068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Reducing time between data collection and results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Summarizing results into action-oriented communications</a:t>
            </a:r>
          </a:p>
          <a:p>
            <a:pPr marL="285750" indent="-285750" algn="l"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Freeing up staff time to focus on implementing results</a:t>
            </a:r>
          </a:p>
          <a:p>
            <a:pPr marL="285750" indent="-285750" algn="l"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A09C73DB-F783-B324-36AE-32B9AAAA5C23}"/>
              </a:ext>
            </a:extLst>
          </p:cNvPr>
          <p:cNvSpPr txBox="1">
            <a:spLocks/>
          </p:cNvSpPr>
          <p:nvPr/>
        </p:nvSpPr>
        <p:spPr>
          <a:xfrm>
            <a:off x="6267943" y="3017290"/>
            <a:ext cx="2336334" cy="3148115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Accurate language translation services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Converting technical science reports into public communications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Customized messaging or customer service experiences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E8BF260B-DD8E-C0CE-8B2D-8FFE8CDB8E1F}"/>
              </a:ext>
            </a:extLst>
          </p:cNvPr>
          <p:cNvSpPr txBox="1">
            <a:spLocks/>
          </p:cNvSpPr>
          <p:nvPr/>
        </p:nvSpPr>
        <p:spPr>
          <a:xfrm>
            <a:off x="9114773" y="3017291"/>
            <a:ext cx="2336334" cy="3148114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Accessing hard-to-reach areas</a:t>
            </a:r>
            <a:endParaRPr lang="en-US">
              <a:ea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Predictive modeling and future forecasting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Performing tasks that have long been sidelined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Cost savings</a:t>
            </a:r>
          </a:p>
          <a:p>
            <a:pPr marL="285750" indent="-285750" algn="l"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C45D6760-ED46-1F90-8B50-939BF2845D98}"/>
              </a:ext>
            </a:extLst>
          </p:cNvPr>
          <p:cNvSpPr txBox="1">
            <a:spLocks/>
          </p:cNvSpPr>
          <p:nvPr/>
        </p:nvSpPr>
        <p:spPr>
          <a:xfrm>
            <a:off x="602299" y="2137251"/>
            <a:ext cx="2322326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Increased Efficiencies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49E9F9DE-58B8-4B62-BC19-0D062E10DA7B}"/>
              </a:ext>
            </a:extLst>
          </p:cNvPr>
          <p:cNvSpPr txBox="1">
            <a:spLocks/>
          </p:cNvSpPr>
          <p:nvPr/>
        </p:nvSpPr>
        <p:spPr>
          <a:xfrm>
            <a:off x="3435121" y="2132868"/>
            <a:ext cx="2322326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Turning Data into Action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35F4E7F-79F6-0096-C1CB-B11624E830A5}"/>
              </a:ext>
            </a:extLst>
          </p:cNvPr>
          <p:cNvSpPr txBox="1">
            <a:spLocks/>
          </p:cNvSpPr>
          <p:nvPr/>
        </p:nvSpPr>
        <p:spPr>
          <a:xfrm>
            <a:off x="6267943" y="2133645"/>
            <a:ext cx="2336334" cy="35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Better Constituent Engagement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4353B20-F86E-1E6B-1968-C77DE8F7C7CC}"/>
              </a:ext>
            </a:extLst>
          </p:cNvPr>
          <p:cNvSpPr txBox="1">
            <a:spLocks/>
          </p:cNvSpPr>
          <p:nvPr/>
        </p:nvSpPr>
        <p:spPr>
          <a:xfrm>
            <a:off x="9114773" y="2132868"/>
            <a:ext cx="2336334" cy="35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Expanding Agency Capabilities</a:t>
            </a: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5DFBCDAF-82CF-1CEB-7AA1-8782E2E715C8}"/>
              </a:ext>
            </a:extLst>
          </p:cNvPr>
          <p:cNvSpPr txBox="1">
            <a:spLocks/>
          </p:cNvSpPr>
          <p:nvPr/>
        </p:nvSpPr>
        <p:spPr>
          <a:xfrm>
            <a:off x="602300" y="3000338"/>
            <a:ext cx="2336333" cy="3165067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Handling large data sets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Saving staff time and increasing productivity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Calibri"/>
                <a:cs typeface="Calibri"/>
              </a:rPr>
              <a:t>More frequent or consistent  assessments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54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7760A-B13A-D0D3-93D8-703B6F8E9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728B4-4CB8-25EA-0409-229C1AAF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7A55C2-75BE-A51B-855A-F2576190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371600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Ways AFWA Can Support AI and ML Use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F5AD161-4A77-DC01-347F-B9B4770D271A}"/>
              </a:ext>
            </a:extLst>
          </p:cNvPr>
          <p:cNvSpPr txBox="1">
            <a:spLocks/>
          </p:cNvSpPr>
          <p:nvPr/>
        </p:nvSpPr>
        <p:spPr>
          <a:xfrm>
            <a:off x="3435121" y="3017290"/>
            <a:ext cx="2336334" cy="3165068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Newsletter with frequent updates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Case studies that highlight work at agencies and "lessons learned"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Create a working group or community of practice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5A209E23-AD2E-1009-4EBB-FD22F741A95A}"/>
              </a:ext>
            </a:extLst>
          </p:cNvPr>
          <p:cNvSpPr txBox="1">
            <a:spLocks/>
          </p:cNvSpPr>
          <p:nvPr/>
        </p:nvSpPr>
        <p:spPr>
          <a:xfrm>
            <a:off x="6267943" y="3017290"/>
            <a:ext cx="2336334" cy="3148115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Specific to fish/wildlife agencies and their work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Skill building for staff, funded by AFWA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Training guides for a-synchronous learning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8D447F20-8386-A0C9-DD53-147436CD7EC6}"/>
              </a:ext>
            </a:extLst>
          </p:cNvPr>
          <p:cNvSpPr txBox="1">
            <a:spLocks/>
          </p:cNvSpPr>
          <p:nvPr/>
        </p:nvSpPr>
        <p:spPr>
          <a:xfrm>
            <a:off x="9114773" y="3017291"/>
            <a:ext cx="2336334" cy="3148114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Share templates, programming code, programs/tools and their uses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Access to agency policies and guidelines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Share job descriptions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2358B72F-2897-CC40-4261-36BA0E8FB0C1}"/>
              </a:ext>
            </a:extLst>
          </p:cNvPr>
          <p:cNvSpPr txBox="1">
            <a:spLocks/>
          </p:cNvSpPr>
          <p:nvPr/>
        </p:nvSpPr>
        <p:spPr>
          <a:xfrm>
            <a:off x="602299" y="2308128"/>
            <a:ext cx="2322326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Develop BMPs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35EFC2DE-8219-4E59-2BAE-5435D38159D5}"/>
              </a:ext>
            </a:extLst>
          </p:cNvPr>
          <p:cNvSpPr txBox="1">
            <a:spLocks/>
          </p:cNvSpPr>
          <p:nvPr/>
        </p:nvSpPr>
        <p:spPr>
          <a:xfrm>
            <a:off x="3435121" y="2156232"/>
            <a:ext cx="2322326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Communications / Collaborations</a:t>
            </a:r>
            <a:endParaRPr lang="en-US" sz="2000" b="1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766FBDA8-22BF-769C-6323-30746FEED092}"/>
              </a:ext>
            </a:extLst>
          </p:cNvPr>
          <p:cNvSpPr txBox="1">
            <a:spLocks/>
          </p:cNvSpPr>
          <p:nvPr/>
        </p:nvSpPr>
        <p:spPr>
          <a:xfrm>
            <a:off x="6267943" y="2149632"/>
            <a:ext cx="2336334" cy="35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Trainings / Workshops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BB9B216A-6177-18C8-569E-8D88F1C0C2B3}"/>
              </a:ext>
            </a:extLst>
          </p:cNvPr>
          <p:cNvSpPr txBox="1">
            <a:spLocks/>
          </p:cNvSpPr>
          <p:nvPr/>
        </p:nvSpPr>
        <p:spPr>
          <a:xfrm>
            <a:off x="9114773" y="2149632"/>
            <a:ext cx="2336334" cy="35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Information Repository</a:t>
            </a: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4A9DEC18-E7AD-5AE6-BAFB-AD84BEEB9A62}"/>
              </a:ext>
            </a:extLst>
          </p:cNvPr>
          <p:cNvSpPr txBox="1">
            <a:spLocks/>
          </p:cNvSpPr>
          <p:nvPr/>
        </p:nvSpPr>
        <p:spPr>
          <a:xfrm>
            <a:off x="602300" y="3000338"/>
            <a:ext cx="2336333" cy="3165067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Guide agencies on their use of AI and ML</a:t>
            </a:r>
          </a:p>
          <a:p>
            <a:pPr algn="l"/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Promote research into best practices and ways to utilize AI and ML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How to vet new tools/programs, considerations for ethical, culture implications, communications with the public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5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9E392-8241-ACD1-E35A-2E345F1F8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77C51-57C8-E993-5A4C-6095611E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43BFD2-7240-8DAE-9B89-E64AC9B0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Background Information</a:t>
            </a:r>
          </a:p>
        </p:txBody>
      </p:sp>
      <p:pic>
        <p:nvPicPr>
          <p:cNvPr id="6" name="Graphic 5" descr="Typewriter with solid fill">
            <a:extLst>
              <a:ext uri="{FF2B5EF4-FFF2-40B4-BE49-F238E27FC236}">
                <a16:creationId xmlns:a16="http://schemas.microsoft.com/office/drawing/2014/main" id="{BD5275DE-925F-D1AC-9118-0277D5A89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157" y="1949389"/>
            <a:ext cx="1002520" cy="1002520"/>
          </a:xfrm>
          <a:prstGeom prst="rect">
            <a:avLst/>
          </a:prstGeom>
        </p:spPr>
      </p:pic>
      <p:pic>
        <p:nvPicPr>
          <p:cNvPr id="8" name="Graphic 7" descr="Email with solid fill">
            <a:extLst>
              <a:ext uri="{FF2B5EF4-FFF2-40B4-BE49-F238E27FC236}">
                <a16:creationId xmlns:a16="http://schemas.microsoft.com/office/drawing/2014/main" id="{3CE1526C-DC44-C3A7-6A2F-8C49D9B9F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2391" y="1949389"/>
            <a:ext cx="1002520" cy="1002520"/>
          </a:xfrm>
          <a:prstGeom prst="rect">
            <a:avLst/>
          </a:prstGeom>
        </p:spPr>
      </p:pic>
      <p:pic>
        <p:nvPicPr>
          <p:cNvPr id="10" name="Graphic 9" descr="Clipboard Mixed with solid fill">
            <a:extLst>
              <a:ext uri="{FF2B5EF4-FFF2-40B4-BE49-F238E27FC236}">
                <a16:creationId xmlns:a16="http://schemas.microsoft.com/office/drawing/2014/main" id="{C70C103D-97BA-9393-680B-A081175E9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3818" y="1949389"/>
            <a:ext cx="1002520" cy="1002520"/>
          </a:xfrm>
          <a:prstGeom prst="rect">
            <a:avLst/>
          </a:prstGeom>
        </p:spPr>
      </p:pic>
      <p:pic>
        <p:nvPicPr>
          <p:cNvPr id="12" name="Graphic 11" descr="Compass with solid fill">
            <a:extLst>
              <a:ext uri="{FF2B5EF4-FFF2-40B4-BE49-F238E27FC236}">
                <a16:creationId xmlns:a16="http://schemas.microsoft.com/office/drawing/2014/main" id="{2093DA6F-354F-B40D-E789-3FE4AA5F15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94166" y="1954943"/>
            <a:ext cx="1002520" cy="1002520"/>
          </a:xfrm>
          <a:prstGeom prst="rect">
            <a:avLst/>
          </a:prstGeom>
        </p:spPr>
      </p:pic>
      <p:sp>
        <p:nvSpPr>
          <p:cNvPr id="14" name="Subtitle 4">
            <a:extLst>
              <a:ext uri="{FF2B5EF4-FFF2-40B4-BE49-F238E27FC236}">
                <a16:creationId xmlns:a16="http://schemas.microsoft.com/office/drawing/2014/main" id="{00615E21-24B3-91C1-29E9-9232F3F6847C}"/>
              </a:ext>
            </a:extLst>
          </p:cNvPr>
          <p:cNvSpPr txBox="1">
            <a:spLocks/>
          </p:cNvSpPr>
          <p:nvPr/>
        </p:nvSpPr>
        <p:spPr>
          <a:xfrm>
            <a:off x="454687" y="3654552"/>
            <a:ext cx="2317947" cy="2441448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ea typeface="Montserrat Light" charset="0"/>
                <a:cs typeface="Montserrat Light" charset="0"/>
              </a:rPr>
              <a:t>Survey content developed collaboratively with input from Science &amp; Research Committee, Conservation Business Practices Committee, Tech &amp; Data Subcommittee, Social Science Subcommittee</a:t>
            </a:r>
            <a:endParaRPr lang="en-US" sz="1600">
              <a:highlight>
                <a:srgbClr val="FFFF00"/>
              </a:highlight>
              <a:ea typeface="Montserrat Light" charset="0"/>
              <a:cs typeface="Montserrat Light" charset="0"/>
            </a:endParaRPr>
          </a:p>
          <a:p>
            <a:endParaRPr lang="en-US" sz="1600"/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75EB7CB6-7CB2-B31E-F31D-ECF4F4594114}"/>
              </a:ext>
            </a:extLst>
          </p:cNvPr>
          <p:cNvSpPr txBox="1">
            <a:spLocks/>
          </p:cNvSpPr>
          <p:nvPr/>
        </p:nvSpPr>
        <p:spPr>
          <a:xfrm>
            <a:off x="3069606" y="3660648"/>
            <a:ext cx="2190947" cy="2432304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7 AFWA member organizations contacted (December)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Improved survey based on their feedback</a:t>
            </a:r>
          </a:p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FBF70727-4DC0-BAA1-4CC2-CF16D1152AE5}"/>
              </a:ext>
            </a:extLst>
          </p:cNvPr>
          <p:cNvSpPr txBox="1">
            <a:spLocks/>
          </p:cNvSpPr>
          <p:nvPr/>
        </p:nvSpPr>
        <p:spPr>
          <a:xfrm>
            <a:off x="5559929" y="3654552"/>
            <a:ext cx="3263392" cy="2438400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AFWA distributed an invitation email with a link to take the online survey along with 2 reminder emails (February)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Email listserv comprised of AFWA member organizations directors, representing states, provinces, and territories (n=67)</a:t>
            </a:r>
          </a:p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Subtitle 4">
            <a:extLst>
              <a:ext uri="{FF2B5EF4-FFF2-40B4-BE49-F238E27FC236}">
                <a16:creationId xmlns:a16="http://schemas.microsoft.com/office/drawing/2014/main" id="{536C82D2-D3E2-9541-4C03-DDC786C35C29}"/>
              </a:ext>
            </a:extLst>
          </p:cNvPr>
          <p:cNvSpPr txBox="1">
            <a:spLocks/>
          </p:cNvSpPr>
          <p:nvPr/>
        </p:nvSpPr>
        <p:spPr>
          <a:xfrm>
            <a:off x="9122698" y="3657600"/>
            <a:ext cx="2727169" cy="2438400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1 response per AFWA member organization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Collaboration on responses within an agency was encouraged, but leadership was directed to identify 1 point person to submit a survey</a:t>
            </a:r>
          </a:p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2" name="Subtitle 4">
            <a:extLst>
              <a:ext uri="{FF2B5EF4-FFF2-40B4-BE49-F238E27FC236}">
                <a16:creationId xmlns:a16="http://schemas.microsoft.com/office/drawing/2014/main" id="{C9C12F53-5DF8-C02A-246E-38EE2FFA3FCB}"/>
              </a:ext>
            </a:extLst>
          </p:cNvPr>
          <p:cNvSpPr txBox="1">
            <a:spLocks/>
          </p:cNvSpPr>
          <p:nvPr/>
        </p:nvSpPr>
        <p:spPr>
          <a:xfrm>
            <a:off x="747394" y="3072949"/>
            <a:ext cx="1739807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Development</a:t>
            </a:r>
          </a:p>
        </p:txBody>
      </p:sp>
      <p:sp>
        <p:nvSpPr>
          <p:cNvPr id="24" name="Subtitle 4">
            <a:extLst>
              <a:ext uri="{FF2B5EF4-FFF2-40B4-BE49-F238E27FC236}">
                <a16:creationId xmlns:a16="http://schemas.microsoft.com/office/drawing/2014/main" id="{26B93A8F-3FFC-4433-479E-7BDFBE3154A2}"/>
              </a:ext>
            </a:extLst>
          </p:cNvPr>
          <p:cNvSpPr txBox="1">
            <a:spLocks/>
          </p:cNvSpPr>
          <p:nvPr/>
        </p:nvSpPr>
        <p:spPr>
          <a:xfrm>
            <a:off x="3294772" y="3072949"/>
            <a:ext cx="1739807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Pilot</a:t>
            </a:r>
          </a:p>
        </p:txBody>
      </p:sp>
      <p:sp>
        <p:nvSpPr>
          <p:cNvPr id="26" name="Subtitle 4">
            <a:extLst>
              <a:ext uri="{FF2B5EF4-FFF2-40B4-BE49-F238E27FC236}">
                <a16:creationId xmlns:a16="http://schemas.microsoft.com/office/drawing/2014/main" id="{1683F4E0-1521-A1FD-0D4B-5A5072F8E004}"/>
              </a:ext>
            </a:extLst>
          </p:cNvPr>
          <p:cNvSpPr txBox="1">
            <a:spLocks/>
          </p:cNvSpPr>
          <p:nvPr/>
        </p:nvSpPr>
        <p:spPr>
          <a:xfrm>
            <a:off x="6318714" y="3084407"/>
            <a:ext cx="1739807" cy="35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Distribution</a:t>
            </a:r>
          </a:p>
        </p:txBody>
      </p:sp>
      <p:sp>
        <p:nvSpPr>
          <p:cNvPr id="28" name="Subtitle 4">
            <a:extLst>
              <a:ext uri="{FF2B5EF4-FFF2-40B4-BE49-F238E27FC236}">
                <a16:creationId xmlns:a16="http://schemas.microsoft.com/office/drawing/2014/main" id="{1F9FEABD-F828-8639-C69B-FE59119F965A}"/>
              </a:ext>
            </a:extLst>
          </p:cNvPr>
          <p:cNvSpPr txBox="1">
            <a:spLocks/>
          </p:cNvSpPr>
          <p:nvPr/>
        </p:nvSpPr>
        <p:spPr>
          <a:xfrm>
            <a:off x="9616379" y="3082883"/>
            <a:ext cx="1739807" cy="35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Directions</a:t>
            </a:r>
          </a:p>
        </p:txBody>
      </p:sp>
    </p:spTree>
    <p:extLst>
      <p:ext uri="{BB962C8B-B14F-4D97-AF65-F5344CB8AC3E}">
        <p14:creationId xmlns:p14="http://schemas.microsoft.com/office/powerpoint/2010/main" val="26968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83765-4ED8-33CA-9858-C138C99A9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445BE-C6F0-E8F3-E3DF-632A1C091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B35467-DFE7-19E0-D80E-7DBE5C36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Response Overview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AD68C56B-D7DA-FF4A-627C-14F2581908BD}"/>
              </a:ext>
            </a:extLst>
          </p:cNvPr>
          <p:cNvSpPr txBox="1">
            <a:spLocks/>
          </p:cNvSpPr>
          <p:nvPr/>
        </p:nvSpPr>
        <p:spPr>
          <a:xfrm>
            <a:off x="1313010" y="2620778"/>
            <a:ext cx="1993392" cy="1130109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/>
              <a:t>47.8%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D7426220-EED2-7863-5E81-184D64DE3B57}"/>
              </a:ext>
            </a:extLst>
          </p:cNvPr>
          <p:cNvSpPr txBox="1">
            <a:spLocks/>
          </p:cNvSpPr>
          <p:nvPr/>
        </p:nvSpPr>
        <p:spPr>
          <a:xfrm>
            <a:off x="5021580" y="2619268"/>
            <a:ext cx="2145792" cy="1130109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Median: </a:t>
            </a:r>
            <a:endParaRPr lang="en-US" sz="2800">
              <a:solidFill>
                <a:schemeClr val="tx1"/>
              </a:solidFill>
            </a:endParaRPr>
          </a:p>
          <a:p>
            <a:r>
              <a:rPr lang="en-US" sz="2800" b="1">
                <a:solidFill>
                  <a:schemeClr val="tx1"/>
                </a:solidFill>
              </a:rPr>
              <a:t>15 minutes</a:t>
            </a:r>
            <a:endParaRPr lang="en-US" sz="28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3FF31224-F6A4-DFF1-CACF-FEFA927D6B74}"/>
              </a:ext>
            </a:extLst>
          </p:cNvPr>
          <p:cNvSpPr txBox="1">
            <a:spLocks/>
          </p:cNvSpPr>
          <p:nvPr/>
        </p:nvSpPr>
        <p:spPr>
          <a:xfrm>
            <a:off x="1298900" y="2226902"/>
            <a:ext cx="1993393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Response Rate</a:t>
            </a:r>
          </a:p>
        </p:txBody>
      </p:sp>
      <p:sp>
        <p:nvSpPr>
          <p:cNvPr id="17" name="Subtitle 4">
            <a:extLst>
              <a:ext uri="{FF2B5EF4-FFF2-40B4-BE49-F238E27FC236}">
                <a16:creationId xmlns:a16="http://schemas.microsoft.com/office/drawing/2014/main" id="{219BFC2B-F493-D54B-DD75-5D3C873F5B67}"/>
              </a:ext>
            </a:extLst>
          </p:cNvPr>
          <p:cNvSpPr txBox="1">
            <a:spLocks/>
          </p:cNvSpPr>
          <p:nvPr/>
        </p:nvSpPr>
        <p:spPr>
          <a:xfrm>
            <a:off x="5035692" y="2251249"/>
            <a:ext cx="2121410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Completion Time</a:t>
            </a:r>
          </a:p>
        </p:txBody>
      </p:sp>
      <p:sp>
        <p:nvSpPr>
          <p:cNvPr id="21" name="Subtitle 4">
            <a:extLst>
              <a:ext uri="{FF2B5EF4-FFF2-40B4-BE49-F238E27FC236}">
                <a16:creationId xmlns:a16="http://schemas.microsoft.com/office/drawing/2014/main" id="{6596364A-6D9B-6A37-D6DA-7B4DC1FB737B}"/>
              </a:ext>
            </a:extLst>
          </p:cNvPr>
          <p:cNvSpPr txBox="1">
            <a:spLocks/>
          </p:cNvSpPr>
          <p:nvPr/>
        </p:nvSpPr>
        <p:spPr>
          <a:xfrm>
            <a:off x="776788" y="3917718"/>
            <a:ext cx="3037614" cy="1831848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a typeface="Montserrat Light" charset="0"/>
                <a:cs typeface="Montserrat Light" charset="0"/>
              </a:rPr>
              <a:t>32 AFWA member organizations represented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a typeface="Montserrat Light" charset="0"/>
                <a:cs typeface="Montserrat Light" charset="0"/>
              </a:rPr>
              <a:t>40 responses submitted (n=9 removed from analysis)</a:t>
            </a: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9A8B3AE5-4D0C-27CA-DF91-A07EA5698B29}"/>
              </a:ext>
            </a:extLst>
          </p:cNvPr>
          <p:cNvSpPr txBox="1">
            <a:spLocks/>
          </p:cNvSpPr>
          <p:nvPr/>
        </p:nvSpPr>
        <p:spPr>
          <a:xfrm>
            <a:off x="4460184" y="3930776"/>
            <a:ext cx="3271632" cy="1831848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a typeface="Montserrat Light" charset="0"/>
                <a:cs typeface="Montserrat Light" charset="0"/>
              </a:rPr>
              <a:t>Average response time of 34 minutes due to a few surveys left open for long periods of time</a:t>
            </a:r>
          </a:p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9" name="Subtitle 4">
            <a:extLst>
              <a:ext uri="{FF2B5EF4-FFF2-40B4-BE49-F238E27FC236}">
                <a16:creationId xmlns:a16="http://schemas.microsoft.com/office/drawing/2014/main" id="{5AC2B315-F096-EE01-7CA1-403EE782B992}"/>
              </a:ext>
            </a:extLst>
          </p:cNvPr>
          <p:cNvSpPr txBox="1">
            <a:spLocks/>
          </p:cNvSpPr>
          <p:nvPr/>
        </p:nvSpPr>
        <p:spPr>
          <a:xfrm>
            <a:off x="8921044" y="2634207"/>
            <a:ext cx="2145792" cy="1130109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tx1"/>
                </a:solidFill>
              </a:rPr>
              <a:t>40.6%</a:t>
            </a:r>
          </a:p>
        </p:txBody>
      </p:sp>
      <p:sp>
        <p:nvSpPr>
          <p:cNvPr id="31" name="Subtitle 4">
            <a:extLst>
              <a:ext uri="{FF2B5EF4-FFF2-40B4-BE49-F238E27FC236}">
                <a16:creationId xmlns:a16="http://schemas.microsoft.com/office/drawing/2014/main" id="{FB8B85C4-D51D-C13E-FA12-0391F0368407}"/>
              </a:ext>
            </a:extLst>
          </p:cNvPr>
          <p:cNvSpPr txBox="1">
            <a:spLocks/>
          </p:cNvSpPr>
          <p:nvPr/>
        </p:nvSpPr>
        <p:spPr>
          <a:xfrm>
            <a:off x="8921045" y="2252076"/>
            <a:ext cx="2121410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Collaboration</a:t>
            </a:r>
          </a:p>
        </p:txBody>
      </p:sp>
      <p:sp>
        <p:nvSpPr>
          <p:cNvPr id="33" name="Subtitle 4">
            <a:extLst>
              <a:ext uri="{FF2B5EF4-FFF2-40B4-BE49-F238E27FC236}">
                <a16:creationId xmlns:a16="http://schemas.microsoft.com/office/drawing/2014/main" id="{67D89378-425B-201F-05E8-97C98F24BD74}"/>
              </a:ext>
            </a:extLst>
          </p:cNvPr>
          <p:cNvSpPr txBox="1">
            <a:spLocks/>
          </p:cNvSpPr>
          <p:nvPr/>
        </p:nvSpPr>
        <p:spPr>
          <a:xfrm>
            <a:off x="8345537" y="3931605"/>
            <a:ext cx="3271632" cy="1831848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a typeface="Montserrat Light" charset="0"/>
                <a:cs typeface="Montserrat Light" charset="0"/>
              </a:rPr>
              <a:t>Just under half of respondents collaborated with others in their agency to submit a response</a:t>
            </a:r>
          </a:p>
          <a:p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9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75874-BC1E-B016-23A2-CE003AC74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E7207-480A-4CF8-A5B7-E56A1AAC8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64D6AE-84A7-D406-302F-E0F1AD83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Current and Anticipated Use </a:t>
            </a:r>
            <a:br>
              <a:rPr lang="en-US"/>
            </a:br>
            <a:r>
              <a:rPr lang="en-US"/>
              <a:t>of AI and ML</a:t>
            </a:r>
          </a:p>
        </p:txBody>
      </p:sp>
      <p:pic>
        <p:nvPicPr>
          <p:cNvPr id="3" name="Picture 2" descr="Table&#10;&#10;AI-generated content may be incorrect.">
            <a:extLst>
              <a:ext uri="{FF2B5EF4-FFF2-40B4-BE49-F238E27FC236}">
                <a16:creationId xmlns:a16="http://schemas.microsoft.com/office/drawing/2014/main" id="{7DB193A1-A87E-E711-02A6-FA04A378B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9"/>
          <a:stretch>
            <a:fillRect/>
          </a:stretch>
        </p:blipFill>
        <p:spPr>
          <a:xfrm>
            <a:off x="1039857" y="1905000"/>
            <a:ext cx="10112286" cy="427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9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EC2EF-B503-53C2-C51B-F2A380384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5663D-B920-0737-3860-556484D1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C3D765-E853-69BA-B1D0-2DAA5C498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399"/>
            <a:ext cx="10972800" cy="1295743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Where AI and ML Activities are </a:t>
            </a:r>
            <a:r>
              <a:rPr lang="en-US" u="sng"/>
              <a:t>Primarily</a:t>
            </a:r>
            <a:r>
              <a:rPr lang="en-US"/>
              <a:t> Housed in an Agency</a:t>
            </a:r>
          </a:p>
        </p:txBody>
      </p:sp>
      <p:pic>
        <p:nvPicPr>
          <p:cNvPr id="6" name="Picture 5" descr="Chart, bar chart&#10;&#10;AI-generated content may be incorrect.">
            <a:extLst>
              <a:ext uri="{FF2B5EF4-FFF2-40B4-BE49-F238E27FC236}">
                <a16:creationId xmlns:a16="http://schemas.microsoft.com/office/drawing/2014/main" id="{18EDCE10-74DD-6685-7247-075676961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8441"/>
          <a:stretch>
            <a:fillRect/>
          </a:stretch>
        </p:blipFill>
        <p:spPr>
          <a:xfrm>
            <a:off x="318239" y="2667000"/>
            <a:ext cx="11555522" cy="266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4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F4896-AF9C-8684-4919-275F4B373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FD531-85ED-0D53-F433-520425E8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FC6955-74AC-E271-DCEE-67B33902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295400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Current and Anticipated Ways Organizations are using AI and ML</a:t>
            </a:r>
          </a:p>
        </p:txBody>
      </p:sp>
      <p:pic>
        <p:nvPicPr>
          <p:cNvPr id="3" name="Picture 2" descr="Chart, bar chart&#10;&#10;AI-generated content may be incorrect.">
            <a:extLst>
              <a:ext uri="{FF2B5EF4-FFF2-40B4-BE49-F238E27FC236}">
                <a16:creationId xmlns:a16="http://schemas.microsoft.com/office/drawing/2014/main" id="{EC20D221-35A4-BA2D-14E2-23E101F67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" b="4796"/>
          <a:stretch>
            <a:fillRect/>
          </a:stretch>
        </p:blipFill>
        <p:spPr>
          <a:xfrm>
            <a:off x="1905000" y="2003091"/>
            <a:ext cx="7960498" cy="4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1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039BF-7FE2-4160-1480-9CF5D5E01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3B66F-A64A-ED01-DA16-ACC6F9E8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86EFE6-3CEE-DEC3-EE14-493E4A29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399"/>
            <a:ext cx="10972800" cy="1295743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Tools, Platforms, Technologies Used to Implement AI or ML</a:t>
            </a:r>
          </a:p>
        </p:txBody>
      </p:sp>
      <p:pic>
        <p:nvPicPr>
          <p:cNvPr id="3" name="Picture 2" descr="Chart, bar chart&#10;&#10;AI-generated content may be incorrect.">
            <a:extLst>
              <a:ext uri="{FF2B5EF4-FFF2-40B4-BE49-F238E27FC236}">
                <a16:creationId xmlns:a16="http://schemas.microsoft.com/office/drawing/2014/main" id="{20B9E6D8-95F1-8343-F11C-404D21BDE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0" b="7334"/>
          <a:stretch>
            <a:fillRect/>
          </a:stretch>
        </p:blipFill>
        <p:spPr>
          <a:xfrm>
            <a:off x="890955" y="2209800"/>
            <a:ext cx="10410089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67834-3AE2-9D68-7408-482F31908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2C636-28DC-E78B-9F1F-B20B3772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Fish &amp; Wildlife Agencies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3F88E8-4542-7F47-6631-FFD54B45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371600"/>
          </a:xfrm>
          <a:ln w="38100">
            <a:solidFill>
              <a:srgbClr val="006325"/>
            </a:solidFill>
          </a:ln>
        </p:spPr>
        <p:txBody>
          <a:bodyPr>
            <a:noAutofit/>
          </a:bodyPr>
          <a:lstStyle/>
          <a:p>
            <a:r>
              <a:rPr lang="en-US"/>
              <a:t>Measuring Effectiveness or Success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B5B977BA-FFBF-FEF5-3C04-B7482630F02F}"/>
              </a:ext>
            </a:extLst>
          </p:cNvPr>
          <p:cNvSpPr txBox="1">
            <a:spLocks/>
          </p:cNvSpPr>
          <p:nvPr/>
        </p:nvSpPr>
        <p:spPr>
          <a:xfrm>
            <a:off x="4927833" y="2954847"/>
            <a:ext cx="2336334" cy="2683953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Amount of time saved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Accuracy of models or outputs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Cost savings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Adoption rates among staff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5C587738-6662-54D6-FDB3-9576917297BA}"/>
              </a:ext>
            </a:extLst>
          </p:cNvPr>
          <p:cNvSpPr txBox="1">
            <a:spLocks/>
          </p:cNvSpPr>
          <p:nvPr/>
        </p:nvSpPr>
        <p:spPr>
          <a:xfrm>
            <a:off x="8382000" y="2954847"/>
            <a:ext cx="2336334" cy="2683953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Nothing in place to evaluate or measure success as it relates to agency use of AI and ML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365D6A38-0DCA-C2C4-2E0C-CDBCA7E57ED3}"/>
              </a:ext>
            </a:extLst>
          </p:cNvPr>
          <p:cNvSpPr txBox="1">
            <a:spLocks/>
          </p:cNvSpPr>
          <p:nvPr/>
        </p:nvSpPr>
        <p:spPr>
          <a:xfrm>
            <a:off x="1473666" y="2198202"/>
            <a:ext cx="2322326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Qualitative Evaluation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5ECFDE24-174A-362D-3D48-FACB103799AF}"/>
              </a:ext>
            </a:extLst>
          </p:cNvPr>
          <p:cNvSpPr txBox="1">
            <a:spLocks/>
          </p:cNvSpPr>
          <p:nvPr/>
        </p:nvSpPr>
        <p:spPr>
          <a:xfrm>
            <a:off x="4927833" y="2198202"/>
            <a:ext cx="2322326" cy="384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Quantitative Evaluation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DDAB1A2-51EE-2CEE-7089-B848F24F753F}"/>
              </a:ext>
            </a:extLst>
          </p:cNvPr>
          <p:cNvSpPr txBox="1">
            <a:spLocks/>
          </p:cNvSpPr>
          <p:nvPr/>
        </p:nvSpPr>
        <p:spPr>
          <a:xfrm>
            <a:off x="8382000" y="2198202"/>
            <a:ext cx="2336334" cy="35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1"/>
                </a:solidFill>
              </a:rPr>
              <a:t>No Formal Evaluation</a:t>
            </a: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7E30F9D7-73FA-C335-A8EF-363716206172}"/>
              </a:ext>
            </a:extLst>
          </p:cNvPr>
          <p:cNvSpPr txBox="1">
            <a:spLocks/>
          </p:cNvSpPr>
          <p:nvPr/>
        </p:nvSpPr>
        <p:spPr>
          <a:xfrm>
            <a:off x="1476024" y="2937895"/>
            <a:ext cx="2336333" cy="2683953"/>
          </a:xfrm>
          <a:prstGeom prst="rect">
            <a:avLst/>
          </a:prstGeom>
          <a:ln w="28575">
            <a:solidFill>
              <a:srgbClr val="006325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Ease of use</a:t>
            </a:r>
            <a:endParaRPr lang="en-US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Perceived efficiency by users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Quality of outputs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Montserrat Light" charset="0"/>
                <a:cs typeface="Montserrat Light" charset="0"/>
              </a:rPr>
              <a:t>Perceived user success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2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FEE33D99F03F4AAE372CAFBC65AD74" ma:contentTypeVersion="13" ma:contentTypeDescription="Create a new document." ma:contentTypeScope="" ma:versionID="1f6e186d5e63e54a4a530710791e1475">
  <xsd:schema xmlns:xsd="http://www.w3.org/2001/XMLSchema" xmlns:xs="http://www.w3.org/2001/XMLSchema" xmlns:p="http://schemas.microsoft.com/office/2006/metadata/properties" xmlns:ns2="b3d529e3-172b-4f15-9d3d-b2f8331dfa12" xmlns:ns3="3dbff7b6-e4cb-45ac-b9c5-b42c791635e1" targetNamespace="http://schemas.microsoft.com/office/2006/metadata/properties" ma:root="true" ma:fieldsID="5b9985c116aded2157e233fe22ddef1f" ns2:_="" ns3:_="">
    <xsd:import namespace="b3d529e3-172b-4f15-9d3d-b2f8331dfa12"/>
    <xsd:import namespace="3dbff7b6-e4cb-45ac-b9c5-b42c791635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529e3-172b-4f15-9d3d-b2f8331dfa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9320ab9-5471-476c-97a4-91deff136a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ff7b6-e4cb-45ac-b9c5-b42c791635e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cc3eecd-254e-40ed-bec6-3bccc5dd9864}" ma:internalName="TaxCatchAll" ma:showField="CatchAllData" ma:web="3dbff7b6-e4cb-45ac-b9c5-b42c791635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d529e3-172b-4f15-9d3d-b2f8331dfa12">
      <Terms xmlns="http://schemas.microsoft.com/office/infopath/2007/PartnerControls"/>
    </lcf76f155ced4ddcb4097134ff3c332f>
    <TaxCatchAll xmlns="3dbff7b6-e4cb-45ac-b9c5-b42c791635e1" xsi:nil="true"/>
  </documentManagement>
</p:properties>
</file>

<file path=customXml/itemProps1.xml><?xml version="1.0" encoding="utf-8"?>
<ds:datastoreItem xmlns:ds="http://schemas.openxmlformats.org/officeDocument/2006/customXml" ds:itemID="{E72D3062-ED50-45E4-A0F1-D918290EC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d529e3-172b-4f15-9d3d-b2f8331dfa12"/>
    <ds:schemaRef ds:uri="3dbff7b6-e4cb-45ac-b9c5-b42c791635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2A93F9-2C21-485E-9296-EEE8523B19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AF1A63-FDCC-4E9A-B46A-29C1381F4D46}">
  <ds:schemaRefs>
    <ds:schemaRef ds:uri="3e5731a3-5116-45af-8d47-95d6695a9a7d"/>
    <ds:schemaRef ds:uri="6f34ae80-c60f-43b3-9ec7-bc80971c5fd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3d529e3-172b-4f15-9d3d-b2f8331dfa12"/>
    <ds:schemaRef ds:uri="3dbff7b6-e4cb-45ac-b9c5-b42c791635e1"/>
  </ds:schemaRefs>
</ds:datastoreItem>
</file>

<file path=docMetadata/LabelInfo.xml><?xml version="1.0" encoding="utf-8"?>
<clbl:labelList xmlns:clbl="http://schemas.microsoft.com/office/2020/mipLabelMetadata">
  <clbl:label id="{620ae5a9-4ec1-4fa0-8641-5d9f386c7309}" enabled="0" method="" siteId="{620ae5a9-4ec1-4fa0-8641-5d9f386c730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1769</Words>
  <Application>Microsoft Office PowerPoint</Application>
  <PresentationFormat>Widescreen</PresentationFormat>
  <Paragraphs>286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Montserrat Light</vt:lpstr>
      <vt:lpstr>Office Theme</vt:lpstr>
      <vt:lpstr>AFWA Fish and Wildlife Agency Survey on Artificial Intelligence (AI) and Machine Learning (ML)</vt:lpstr>
      <vt:lpstr>Purpose</vt:lpstr>
      <vt:lpstr>Background Information</vt:lpstr>
      <vt:lpstr>Response Overview</vt:lpstr>
      <vt:lpstr>Current and Anticipated Use  of AI and ML</vt:lpstr>
      <vt:lpstr>Where AI and ML Activities are Primarily Housed in an Agency</vt:lpstr>
      <vt:lpstr>Current and Anticipated Ways Organizations are using AI and ML</vt:lpstr>
      <vt:lpstr>Tools, Platforms, Technologies Used to Implement AI or ML</vt:lpstr>
      <vt:lpstr>Measuring Effectiveness or Success</vt:lpstr>
      <vt:lpstr>Identified Limitations</vt:lpstr>
      <vt:lpstr>Challenges, Risks, and Concerns  for Use of AI and ML</vt:lpstr>
      <vt:lpstr>Consideration of Ethical, Cultural, or Equity Concerns</vt:lpstr>
      <vt:lpstr>How Ethical, Cultural, or Equity Concerns are Handled</vt:lpstr>
      <vt:lpstr>Policies, Guidelines, or Oversight Mechanisms in Place</vt:lpstr>
      <vt:lpstr>Measures taken to Ensure Data Privacy, Security, and Responsible Use</vt:lpstr>
      <vt:lpstr>Standards or Prerequisites for Datasets Used in AI and ML Projects</vt:lpstr>
      <vt:lpstr>Training Provided or Requiring Specific Skill Sets for Staff working with AI and ML</vt:lpstr>
      <vt:lpstr>Types of Training Provided</vt:lpstr>
      <vt:lpstr>Communications about Adopting AI and ML</vt:lpstr>
      <vt:lpstr>Current and Anticipated New Positions/Hirings to Support AI and ML Use</vt:lpstr>
      <vt:lpstr>Collaborations with Other Organizations  on AI and ML</vt:lpstr>
      <vt:lpstr>Types of Organizations  Agencies are Collaborating With</vt:lpstr>
      <vt:lpstr>Opportunities for AI and ML to Transform Fish and Wildlife Conservation</vt:lpstr>
      <vt:lpstr>Ways AFWA Can Support AI and ML Use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Allen</dc:creator>
  <cp:lastModifiedBy>Jeff Yattaw</cp:lastModifiedBy>
  <cp:revision>65</cp:revision>
  <dcterms:created xsi:type="dcterms:W3CDTF">2018-03-16T17:50:43Z</dcterms:created>
  <dcterms:modified xsi:type="dcterms:W3CDTF">2026-03-31T13:27:49Z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0x010100E9FEE33D99F03F4AAE372CAFBC65AD74</vt:lpwstr>
  </property>
  <property fmtid="{D5CDD505-2E9C-101B-9397-08002B2CF9AE}" pid="3" name="MediaServiceImageTags">
    <vt:lpwstr/>
  </property>
</Properties>
</file>