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0" r:id="rId14"/>
    <p:sldId id="271" r:id="rId15"/>
  </p:sldIdLst>
  <p:sldSz cx="9144000" cy="5143500" type="screen16x9"/>
  <p:notesSz cx="6858000" cy="9144000"/>
  <p:embeddedFontLst>
    <p:embeddedFont>
      <p:font typeface="Merriweather" panose="020B060402020202020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jSLuM1WW8J4eEYkgllKJjDzRt0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16" autoAdjust="0"/>
  </p:normalViewPr>
  <p:slideViewPr>
    <p:cSldViewPr snapToGrid="0">
      <p:cViewPr varScale="1">
        <p:scale>
          <a:sx n="113" d="100"/>
          <a:sy n="113" d="100"/>
        </p:scale>
        <p:origin x="155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0188155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37116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The types of questions asked included:</a:t>
            </a:r>
          </a:p>
          <a:p>
            <a:pPr marL="171450" lvl="0" indent="-171450" algn="l" rtl="0">
              <a:lnSpc>
                <a:spcPct val="100000"/>
              </a:lnSpc>
              <a:spcBef>
                <a:spcPts val="0"/>
              </a:spcBef>
              <a:spcAft>
                <a:spcPts val="0"/>
              </a:spcAft>
              <a:buSzPts val="1100"/>
            </a:pPr>
            <a:r>
              <a:rPr lang="en-US" dirty="0" smtClean="0"/>
              <a:t>Are</a:t>
            </a:r>
            <a:r>
              <a:rPr lang="en-US" baseline="0" dirty="0" smtClean="0"/>
              <a:t> you familiar with FWCA?</a:t>
            </a:r>
          </a:p>
          <a:p>
            <a:pPr marL="171450" lvl="0" indent="-171450" algn="l" rtl="0">
              <a:lnSpc>
                <a:spcPct val="100000"/>
              </a:lnSpc>
              <a:spcBef>
                <a:spcPts val="0"/>
              </a:spcBef>
              <a:spcAft>
                <a:spcPts val="0"/>
              </a:spcAft>
              <a:buSzPts val="1100"/>
            </a:pPr>
            <a:r>
              <a:rPr lang="en-US" baseline="0" dirty="0" smtClean="0"/>
              <a:t>Was State input given equal consideration with other aspects of the project review?</a:t>
            </a:r>
          </a:p>
          <a:p>
            <a:pPr marL="171450" lvl="0" indent="-171450" algn="l" rtl="0">
              <a:lnSpc>
                <a:spcPct val="100000"/>
              </a:lnSpc>
              <a:spcBef>
                <a:spcPts val="0"/>
              </a:spcBef>
              <a:spcAft>
                <a:spcPts val="0"/>
              </a:spcAft>
              <a:buSzPts val="1100"/>
            </a:pPr>
            <a:r>
              <a:rPr lang="en-US" baseline="0" dirty="0" smtClean="0"/>
              <a:t>And, do you feel the text of FWCA should be amended to clarify State responsibility? </a:t>
            </a:r>
            <a:endParaRPr dirty="0"/>
          </a:p>
        </p:txBody>
      </p:sp>
    </p:spTree>
    <p:extLst>
      <p:ext uri="{BB962C8B-B14F-4D97-AF65-F5344CB8AC3E}">
        <p14:creationId xmlns:p14="http://schemas.microsoft.com/office/powerpoint/2010/main" val="331980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This</a:t>
            </a:r>
            <a:r>
              <a:rPr lang="en-US" baseline="0" dirty="0" smtClean="0"/>
              <a:t> discussion ultimately led to the creation of a Fish &amp; Wildlife Coordination Act Working Group through the Association of Fish &amp; Wildlife Agencies. The Working Group operates under the Fisheries &amp; Water Resource Policy Committee. </a:t>
            </a:r>
            <a:endParaRPr dirty="0"/>
          </a:p>
        </p:txBody>
      </p:sp>
    </p:spTree>
    <p:extLst>
      <p:ext uri="{BB962C8B-B14F-4D97-AF65-F5344CB8AC3E}">
        <p14:creationId xmlns:p14="http://schemas.microsoft.com/office/powerpoint/2010/main" val="1293907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The Goals of the FWCA Working Group are </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to educate state wildlife agencies about the Act and their authority under it </a:t>
            </a:r>
          </a:p>
          <a:p>
            <a:pPr rtl="0" fontAlgn="base"/>
            <a:r>
              <a:rPr lang="en-US" sz="1100" b="0" i="0" u="none" strike="noStrike" cap="none" dirty="0" smtClean="0">
                <a:solidFill>
                  <a:srgbClr val="000000"/>
                </a:solidFill>
                <a:effectLst/>
                <a:latin typeface="Arial"/>
                <a:ea typeface="Arial"/>
                <a:cs typeface="Arial"/>
                <a:sym typeface="Arial"/>
              </a:rPr>
              <a:t>To increase the understanding about the types of projects that are covered under the Act and</a:t>
            </a:r>
          </a:p>
          <a:p>
            <a:pPr rtl="0" fontAlgn="base"/>
            <a:r>
              <a:rPr lang="en-US" sz="1100" b="0" i="0" u="none" strike="noStrike" cap="none" dirty="0" smtClean="0">
                <a:solidFill>
                  <a:srgbClr val="000000"/>
                </a:solidFill>
                <a:effectLst/>
                <a:latin typeface="Arial"/>
                <a:ea typeface="Arial"/>
                <a:cs typeface="Arial"/>
                <a:sym typeface="Arial"/>
              </a:rPr>
              <a:t>Increase cooperation between federal and state agencies for the review of federal water development projects </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695506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94818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4135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I’m here to talk to you about the Fish &amp; Wildlife Coordination Act. As</a:t>
            </a:r>
            <a:r>
              <a:rPr lang="en-US" sz="1100" b="0" i="0" u="none" strike="noStrike" cap="none" baseline="0" dirty="0" smtClean="0">
                <a:solidFill>
                  <a:srgbClr val="000000"/>
                </a:solidFill>
                <a:effectLst/>
                <a:latin typeface="Arial"/>
                <a:ea typeface="Arial"/>
                <a:cs typeface="Arial"/>
                <a:sym typeface="Arial"/>
              </a:rPr>
              <a:t> with most federal laws it has a long name so in the interest of time you’ll hear me refer to it as the, “Act” or by its acronym, FWCA. </a:t>
            </a:r>
            <a:endParaRPr lang="en-US" sz="1100" b="0" i="0" u="none" strike="noStrike" cap="none" dirty="0" smtClean="0">
              <a:solidFill>
                <a:srgbClr val="000000"/>
              </a:solidFill>
              <a:effectLst/>
              <a:latin typeface="Arial"/>
              <a:ea typeface="Arial"/>
              <a:cs typeface="Arial"/>
              <a:sym typeface="Arial"/>
            </a:endParaRPr>
          </a:p>
          <a:p>
            <a:pPr marL="158750" indent="0" rtl="0">
              <a:buNone/>
            </a:pPr>
            <a:endParaRPr lang="en-US" sz="1100" b="0" i="0" u="none" strike="noStrike" cap="none" dirty="0" smtClean="0">
              <a:solidFill>
                <a:srgbClr val="000000"/>
              </a:solidFill>
              <a:effectLst/>
              <a:latin typeface="Arial"/>
              <a:ea typeface="Arial"/>
              <a:cs typeface="Arial"/>
              <a:sym typeface="Arial"/>
            </a:endParaRPr>
          </a:p>
          <a:p>
            <a:pPr marL="158750" indent="0" rtl="0">
              <a:buNone/>
            </a:pPr>
            <a:r>
              <a:rPr lang="en-US" sz="1100" b="0" i="0" u="none" strike="noStrike" cap="none" dirty="0" smtClean="0">
                <a:solidFill>
                  <a:srgbClr val="000000"/>
                </a:solidFill>
                <a:effectLst/>
                <a:latin typeface="Arial"/>
                <a:ea typeface="Arial"/>
                <a:cs typeface="Arial"/>
                <a:sym typeface="Arial"/>
              </a:rPr>
              <a:t>The Fish &amp; Wildlife Coordination Act was originally enacted in 1934</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It targets federal water development projects</a:t>
            </a:r>
          </a:p>
          <a:p>
            <a:pPr rtl="0" fontAlgn="base"/>
            <a:r>
              <a:rPr lang="en-US" sz="1100" b="0" i="0" u="none" strike="noStrike" cap="none" dirty="0" smtClean="0">
                <a:solidFill>
                  <a:srgbClr val="000000"/>
                </a:solidFill>
                <a:effectLst/>
                <a:latin typeface="Arial"/>
                <a:ea typeface="Arial"/>
                <a:cs typeface="Arial"/>
                <a:sym typeface="Arial"/>
              </a:rPr>
              <a:t>It’s purpose was to ensure equal protection for fish and wildlife resources with other project benefits</a:t>
            </a:r>
          </a:p>
          <a:p>
            <a:pPr rtl="0" fontAlgn="base"/>
            <a:r>
              <a:rPr lang="en-US" sz="1100" b="0" i="0" u="none" strike="noStrike" cap="none" dirty="0" smtClean="0">
                <a:solidFill>
                  <a:srgbClr val="000000"/>
                </a:solidFill>
                <a:effectLst/>
                <a:latin typeface="Arial"/>
                <a:ea typeface="Arial"/>
                <a:cs typeface="Arial"/>
                <a:sym typeface="Arial"/>
              </a:rPr>
              <a:t>The 1946 amendments require coordination with the U.S. Fish &amp; Wildlife Service and the state wildlife agency</a:t>
            </a:r>
          </a:p>
          <a:p>
            <a:pPr rtl="0" fontAlgn="base"/>
            <a:r>
              <a:rPr lang="en-US" sz="1100" b="0" i="0" u="none" strike="noStrike" cap="none" dirty="0" smtClean="0">
                <a:solidFill>
                  <a:srgbClr val="000000"/>
                </a:solidFill>
                <a:effectLst/>
                <a:latin typeface="Arial"/>
                <a:ea typeface="Arial"/>
                <a:cs typeface="Arial"/>
                <a:sym typeface="Arial"/>
              </a:rPr>
              <a:t>The 1958 amendments allow fish and wildlife to be the authorized purpose of a project</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0054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What does the FWCA mean by “wildlife” and “wildlife resources:”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It is to, “... include birds, fishes, mammals and other classes of wild animals and all types of aquatic and land vegetation upon which wildlife is dependent.”</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91865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This is a portion of the 1946 amendment that requires the federal agency engaging in a water development project, which includes any activity funded, licensed, or permitted, to consult with the U.S. Fish &amp; Wildlife Service and, “... the head of the agency exercising administration over the wildlife resources of the particular State….” In Arkansas, that’s the Arkansas Game &amp; Fish Commission.</a:t>
            </a:r>
            <a:endParaRPr dirty="0"/>
          </a:p>
        </p:txBody>
      </p:sp>
    </p:spTree>
    <p:extLst>
      <p:ext uri="{BB962C8B-B14F-4D97-AF65-F5344CB8AC3E}">
        <p14:creationId xmlns:p14="http://schemas.microsoft.com/office/powerpoint/2010/main" val="4055149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Projects that are exempt from the Fish &amp; Wildlife Coordination Act:</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Projects of the Tennessee Valley Authority</a:t>
            </a:r>
          </a:p>
          <a:p>
            <a:pPr rtl="0" fontAlgn="base"/>
            <a:r>
              <a:rPr lang="en-US" sz="1100" b="0" i="0" u="none" strike="noStrike" cap="none" dirty="0" smtClean="0">
                <a:solidFill>
                  <a:srgbClr val="000000"/>
                </a:solidFill>
                <a:effectLst/>
                <a:latin typeface="Arial"/>
                <a:ea typeface="Arial"/>
                <a:cs typeface="Arial"/>
                <a:sym typeface="Arial"/>
              </a:rPr>
              <a:t>Projects that impound water on federal lands where the surface area is less than 10 acres and</a:t>
            </a:r>
          </a:p>
          <a:p>
            <a:pPr rtl="0" fontAlgn="base"/>
            <a:r>
              <a:rPr lang="en-US" sz="1100" b="0" i="0" u="none" strike="noStrike" cap="none" dirty="0" smtClean="0">
                <a:solidFill>
                  <a:srgbClr val="000000"/>
                </a:solidFill>
                <a:effectLst/>
                <a:latin typeface="Arial"/>
                <a:ea typeface="Arial"/>
                <a:cs typeface="Arial"/>
                <a:sym typeface="Arial"/>
              </a:rPr>
              <a:t>Land management activities conducted by federal agencies on federal land</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4089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Not complying with the Fish &amp; Wildlife Coordination Act is: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Considered a misdemeanor</a:t>
            </a:r>
          </a:p>
          <a:p>
            <a:pPr rtl="0" fontAlgn="base"/>
            <a:r>
              <a:rPr lang="en-US" sz="1100" b="0" i="0" u="none" strike="noStrike" cap="none" dirty="0" smtClean="0">
                <a:solidFill>
                  <a:srgbClr val="000000"/>
                </a:solidFill>
                <a:effectLst/>
                <a:latin typeface="Arial"/>
                <a:ea typeface="Arial"/>
                <a:cs typeface="Arial"/>
                <a:sym typeface="Arial"/>
              </a:rPr>
              <a:t>Carries fines upwards of $100,000 and</a:t>
            </a:r>
          </a:p>
          <a:p>
            <a:pPr rtl="0" fontAlgn="base"/>
            <a:r>
              <a:rPr lang="en-US" sz="1100" b="0" i="0" u="none" strike="noStrike" cap="none" dirty="0" smtClean="0">
                <a:solidFill>
                  <a:srgbClr val="000000"/>
                </a:solidFill>
                <a:effectLst/>
                <a:latin typeface="Arial"/>
                <a:ea typeface="Arial"/>
                <a:cs typeface="Arial"/>
                <a:sym typeface="Arial"/>
              </a:rPr>
              <a:t>Could include up to a year in prison</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26147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What did the Fish &amp; Wildlife Coordination Act look like at the federal level? Well, the Fish &amp; Wildlife Service created the</a:t>
            </a:r>
            <a:r>
              <a:rPr lang="en-US" baseline="0" dirty="0" smtClean="0"/>
              <a:t> Division of River Basin Studies in 1946. Their job was to ensure that fish and wildlife resources were receiving the recommended protections from federal water development projects. That Division was dissolved in 1974.  </a:t>
            </a:r>
            <a:endParaRPr dirty="0"/>
          </a:p>
        </p:txBody>
      </p:sp>
    </p:spTree>
    <p:extLst>
      <p:ext uri="{BB962C8B-B14F-4D97-AF65-F5344CB8AC3E}">
        <p14:creationId xmlns:p14="http://schemas.microsoft.com/office/powerpoint/2010/main" val="114180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What does </a:t>
            </a:r>
            <a:r>
              <a:rPr lang="en-US" baseline="0" dirty="0" smtClean="0"/>
              <a:t>FWCA look like at the federal level today? There is an MOA between the Service and the U.S. Army Corps of Engineers that ensures FWCA coordination and even requires the Corps to reimburse the Service for time spent reviewing projects. </a:t>
            </a:r>
            <a:endParaRPr dirty="0"/>
          </a:p>
        </p:txBody>
      </p:sp>
    </p:spTree>
    <p:extLst>
      <p:ext uri="{BB962C8B-B14F-4D97-AF65-F5344CB8AC3E}">
        <p14:creationId xmlns:p14="http://schemas.microsoft.com/office/powerpoint/2010/main" val="966959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What about the States? </a:t>
            </a:r>
          </a:p>
          <a:p>
            <a:pPr marL="171450" lvl="0" indent="-171450" algn="l" rtl="0">
              <a:lnSpc>
                <a:spcPct val="100000"/>
              </a:lnSpc>
              <a:spcBef>
                <a:spcPts val="0"/>
              </a:spcBef>
              <a:spcAft>
                <a:spcPts val="0"/>
              </a:spcAft>
              <a:buSzPts val="1100"/>
            </a:pPr>
            <a:r>
              <a:rPr lang="en-US" dirty="0" smtClean="0"/>
              <a:t>The Fish &amp; Wildlife Service used to administer a River Basin grant</a:t>
            </a:r>
            <a:r>
              <a:rPr lang="en-US" baseline="0" dirty="0" smtClean="0"/>
              <a:t> to States for their work on FWCA coordination but that went away with the River Basin Division in 1974</a:t>
            </a:r>
          </a:p>
          <a:p>
            <a:pPr marL="171450" lvl="0" indent="-171450" algn="l" rtl="0">
              <a:lnSpc>
                <a:spcPct val="100000"/>
              </a:lnSpc>
              <a:spcBef>
                <a:spcPts val="0"/>
              </a:spcBef>
              <a:spcAft>
                <a:spcPts val="0"/>
              </a:spcAft>
              <a:buSzPts val="1100"/>
            </a:pPr>
            <a:r>
              <a:rPr lang="en-US" baseline="0" dirty="0" smtClean="0"/>
              <a:t>Many States seemed to have forgotten about the Fish &amp; Wildlife Coordination Act and assumed their project review authority was covered under other laws like the Clean Water Act and the National Environmental Policy Act </a:t>
            </a:r>
          </a:p>
          <a:p>
            <a:pPr marL="171450" lvl="0" indent="-171450" algn="l" rtl="0">
              <a:lnSpc>
                <a:spcPct val="100000"/>
              </a:lnSpc>
              <a:spcBef>
                <a:spcPts val="0"/>
              </a:spcBef>
              <a:spcAft>
                <a:spcPts val="0"/>
              </a:spcAft>
              <a:buSzPts val="1100"/>
            </a:pPr>
            <a:r>
              <a:rPr lang="en-US" baseline="0" dirty="0" smtClean="0"/>
              <a:t>The Arizona Game &amp; Fish Department had a not so great experience with the Corps of Engineers – Los Angeles District and decided to poll the States to find out what, if anything, they remembered about FWCA  </a:t>
            </a:r>
            <a:endParaRPr dirty="0"/>
          </a:p>
        </p:txBody>
      </p:sp>
    </p:spTree>
    <p:extLst>
      <p:ext uri="{BB962C8B-B14F-4D97-AF65-F5344CB8AC3E}">
        <p14:creationId xmlns:p14="http://schemas.microsoft.com/office/powerpoint/2010/main" val="737270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2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3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 name="Google Shape;2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2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2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2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2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B5394"/>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p:nvPr/>
        </p:nvSpPr>
        <p:spPr>
          <a:xfrm>
            <a:off x="511050" y="3763375"/>
            <a:ext cx="8121900" cy="124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Merriweather"/>
                <a:ea typeface="Merriweather"/>
                <a:cs typeface="Merriweather"/>
                <a:sym typeface="Merriweather"/>
              </a:rPr>
              <a:t>Fish &amp; Wildlife Coordination Act</a:t>
            </a:r>
            <a:endParaRPr sz="2400" b="1"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200"/>
              <a:buFont typeface="Arial"/>
              <a:buNone/>
            </a:pPr>
            <a:r>
              <a:rPr lang="en" sz="1200" dirty="0">
                <a:solidFill>
                  <a:srgbClr val="FFFFFF"/>
                </a:solidFill>
                <a:latin typeface="Merriweather"/>
                <a:ea typeface="Merriweather"/>
                <a:cs typeface="Merriweather"/>
                <a:sym typeface="Merriweather"/>
              </a:rPr>
              <a:t>Intergovernmental Relations Committee</a:t>
            </a:r>
            <a:r>
              <a:rPr lang="en" sz="1200" b="0" i="0" u="none" strike="noStrike" cap="none" dirty="0">
                <a:solidFill>
                  <a:srgbClr val="FFFFFF"/>
                </a:solidFill>
                <a:latin typeface="Merriweather"/>
                <a:ea typeface="Merriweather"/>
                <a:cs typeface="Merriweather"/>
                <a:sym typeface="Merriweather"/>
              </a:rPr>
              <a:t> </a:t>
            </a:r>
            <a:endParaRPr sz="12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200"/>
              <a:buFont typeface="Arial"/>
              <a:buNone/>
            </a:pPr>
            <a:r>
              <a:rPr lang="en" sz="1200" dirty="0" smtClean="0">
                <a:solidFill>
                  <a:srgbClr val="FFFFFF"/>
                </a:solidFill>
                <a:latin typeface="Merriweather"/>
                <a:ea typeface="Merriweather"/>
                <a:cs typeface="Merriweather"/>
                <a:sym typeface="Merriweather"/>
              </a:rPr>
              <a:t>April 19, </a:t>
            </a:r>
            <a:r>
              <a:rPr lang="en" sz="1200" dirty="0">
                <a:solidFill>
                  <a:srgbClr val="FFFFFF"/>
                </a:solidFill>
                <a:latin typeface="Merriweather"/>
                <a:ea typeface="Merriweather"/>
                <a:cs typeface="Merriweather"/>
                <a:sym typeface="Merriweather"/>
              </a:rPr>
              <a:t>2023</a:t>
            </a:r>
            <a:endParaRPr sz="12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FFFFFF"/>
                </a:solidFill>
                <a:latin typeface="Merriweather"/>
                <a:ea typeface="Merriweather"/>
                <a:cs typeface="Merriweather"/>
                <a:sym typeface="Merriweather"/>
              </a:rPr>
              <a:t>Jennifer Elise Sheehan </a:t>
            </a:r>
            <a:endParaRPr sz="1200" b="0" i="0" u="none" strike="noStrike" cap="none" dirty="0">
              <a:solidFill>
                <a:srgbClr val="FFFFFF"/>
              </a:solidFill>
              <a:latin typeface="Merriweather"/>
              <a:ea typeface="Merriweather"/>
              <a:cs typeface="Merriweather"/>
              <a:sym typeface="Merriweather"/>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825" y="359439"/>
            <a:ext cx="4572349" cy="317678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0"/>
          <p:cNvSpPr txBox="1"/>
          <p:nvPr/>
        </p:nvSpPr>
        <p:spPr>
          <a:xfrm>
            <a:off x="59325" y="125"/>
            <a:ext cx="9084900" cy="514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1"/>
                </a:solidFill>
                <a:latin typeface="Merriweather"/>
                <a:ea typeface="Merriweather"/>
                <a:cs typeface="Merriweather"/>
                <a:sym typeface="Merriweather"/>
              </a:rPr>
              <a:t>Survey Questions Included: </a:t>
            </a:r>
            <a:endParaRPr sz="2400" b="0"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Is your State agency familiar with the FWCA?</a:t>
            </a:r>
            <a:endParaRPr sz="1400" b="0" i="0" u="none" strike="noStrike" cap="none">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Yes = 23, No = 3</a:t>
            </a:r>
            <a:endParaRPr sz="14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Was FWCA consultation undertaken and a substantiating report submitted?</a:t>
            </a:r>
            <a:endParaRPr sz="1400" b="0" i="0" u="none" strike="noStrike" cap="none">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Yes = 5, No = 18</a:t>
            </a:r>
            <a:endParaRPr sz="14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Did the federal action agency transfer funds to the federal or State agency for FWCA consultation?</a:t>
            </a:r>
            <a:endParaRPr sz="1400" b="0" i="0" u="none" strike="noStrike" cap="none">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Yes = 2, No = 20</a:t>
            </a:r>
            <a:endParaRPr sz="1400" b="0" i="0" u="none" strike="noStrike" cap="none">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Was State input given equal consideration with other features of the water development project?</a:t>
            </a:r>
            <a:endParaRPr sz="1400" b="0" i="0" u="none" strike="noStrike" cap="none">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Yes = 13, No = 10</a:t>
            </a:r>
            <a:endParaRPr sz="14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Do you feel the text of FWCA should be amended to better achieve the intent of the Act and clarify agency responsibility? </a:t>
            </a:r>
            <a:endParaRPr sz="1400" b="0" i="0" u="none" strike="noStrike" cap="none">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Yes = 17, No = 6, No Opinion = 3</a:t>
            </a:r>
            <a:endParaRPr sz="14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1"/>
          <p:cNvSpPr txBox="1"/>
          <p:nvPr/>
        </p:nvSpPr>
        <p:spPr>
          <a:xfrm>
            <a:off x="0" y="0"/>
            <a:ext cx="9109200" cy="514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Merriweather"/>
                <a:ea typeface="Merriweather"/>
                <a:cs typeface="Merriweather"/>
                <a:sym typeface="Merriweather"/>
              </a:rPr>
              <a:t>Association of Fish &amp; Wildlife Agency Efforts</a:t>
            </a:r>
            <a:r>
              <a:rPr lang="en" sz="1400" b="0" i="0" u="none" strike="noStrike" cap="none">
                <a:solidFill>
                  <a:srgbClr val="FFFFFF"/>
                </a:solidFill>
                <a:latin typeface="Merriweather"/>
                <a:ea typeface="Merriweather"/>
                <a:cs typeface="Merriweather"/>
                <a:sym typeface="Merriweather"/>
              </a:rPr>
              <a:t> </a:t>
            </a:r>
            <a:endParaRPr sz="1400" b="0" i="0" u="none" strike="noStrike" cap="none">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400"/>
              <a:buFont typeface="Arial"/>
              <a:buNone/>
            </a:pPr>
            <a:r>
              <a:rPr lang="en" sz="1800" b="0" i="0" u="none" strike="noStrike" cap="none">
                <a:solidFill>
                  <a:srgbClr val="FFFFFF"/>
                </a:solidFill>
                <a:latin typeface="Merriweather"/>
                <a:ea typeface="Merriweather"/>
                <a:cs typeface="Merriweather"/>
                <a:sym typeface="Merriweather"/>
              </a:rPr>
              <a:t>“The Voice of Fish and Wildlife Agencies”</a:t>
            </a:r>
            <a:endParaRPr sz="18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p:txBody>
      </p:sp>
      <p:pic>
        <p:nvPicPr>
          <p:cNvPr id="122" name="Google Shape;122;p11"/>
          <p:cNvPicPr preferRelativeResize="0"/>
          <p:nvPr/>
        </p:nvPicPr>
        <p:blipFill rotWithShape="1">
          <a:blip r:embed="rId3">
            <a:alphaModFix/>
          </a:blip>
          <a:srcRect l="27114" t="12693" r="27866" b="14222"/>
          <a:stretch/>
        </p:blipFill>
        <p:spPr>
          <a:xfrm>
            <a:off x="5416883" y="1391100"/>
            <a:ext cx="3143442" cy="3079300"/>
          </a:xfrm>
          <a:prstGeom prst="rect">
            <a:avLst/>
          </a:prstGeom>
          <a:noFill/>
          <a:ln>
            <a:noFill/>
          </a:ln>
        </p:spPr>
      </p:pic>
      <p:sp>
        <p:nvSpPr>
          <p:cNvPr id="123" name="Google Shape;123;p11"/>
          <p:cNvSpPr txBox="1"/>
          <p:nvPr/>
        </p:nvSpPr>
        <p:spPr>
          <a:xfrm>
            <a:off x="577075" y="1937525"/>
            <a:ext cx="4047900" cy="2001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Merriweather"/>
                <a:ea typeface="Merriweather"/>
                <a:cs typeface="Merriweather"/>
                <a:sym typeface="Merriweather"/>
              </a:rPr>
              <a:t>Fish &amp; Wildlife Coordination Act</a:t>
            </a:r>
            <a:endParaRPr sz="1800" b="0"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Merriweather"/>
                <a:ea typeface="Merriweather"/>
                <a:cs typeface="Merriweather"/>
                <a:sym typeface="Merriweather"/>
              </a:rPr>
              <a:t>Working Group</a:t>
            </a:r>
            <a:endParaRPr sz="1800" b="0" i="0" u="none" strike="noStrike" cap="none">
              <a:solidFill>
                <a:schemeClr val="lt1"/>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erriweather"/>
              <a:ea typeface="Merriweather"/>
              <a:cs typeface="Merriweather"/>
              <a:sym typeface="Merriweather"/>
            </a:endParaRPr>
          </a:p>
          <a:p>
            <a:pPr marL="457200" marR="0" lvl="0" indent="-330200" algn="l" rtl="0">
              <a:lnSpc>
                <a:spcPct val="100000"/>
              </a:lnSpc>
              <a:spcBef>
                <a:spcPts val="0"/>
              </a:spcBef>
              <a:spcAft>
                <a:spcPts val="0"/>
              </a:spcAft>
              <a:buClr>
                <a:schemeClr val="lt1"/>
              </a:buClr>
              <a:buSzPts val="1600"/>
              <a:buFont typeface="Merriweather"/>
              <a:buChar char="●"/>
            </a:pPr>
            <a:r>
              <a:rPr lang="en" sz="1600" b="0" i="0" u="none" strike="noStrike" cap="none">
                <a:solidFill>
                  <a:schemeClr val="lt1"/>
                </a:solidFill>
                <a:latin typeface="Merriweather"/>
                <a:ea typeface="Merriweather"/>
                <a:cs typeface="Merriweather"/>
                <a:sym typeface="Merriweather"/>
              </a:rPr>
              <a:t>Established in 2021</a:t>
            </a:r>
            <a:endParaRPr sz="1600" b="0" i="0" u="none" strike="noStrike" cap="none">
              <a:solidFill>
                <a:schemeClr val="lt1"/>
              </a:solidFill>
              <a:latin typeface="Merriweather"/>
              <a:ea typeface="Merriweather"/>
              <a:cs typeface="Merriweather"/>
              <a:sym typeface="Merriweather"/>
            </a:endParaRPr>
          </a:p>
          <a:p>
            <a:pPr marL="457200" marR="0" lvl="0" indent="-330200" algn="l" rtl="0">
              <a:lnSpc>
                <a:spcPct val="100000"/>
              </a:lnSpc>
              <a:spcBef>
                <a:spcPts val="0"/>
              </a:spcBef>
              <a:spcAft>
                <a:spcPts val="0"/>
              </a:spcAft>
              <a:buClr>
                <a:schemeClr val="lt1"/>
              </a:buClr>
              <a:buSzPts val="1600"/>
              <a:buFont typeface="Merriweather"/>
              <a:buChar char="●"/>
            </a:pPr>
            <a:r>
              <a:rPr lang="en" sz="1600" b="0" i="0" u="none" strike="noStrike" cap="none">
                <a:solidFill>
                  <a:schemeClr val="lt1"/>
                </a:solidFill>
                <a:latin typeface="Merriweather"/>
                <a:ea typeface="Merriweather"/>
                <a:cs typeface="Merriweather"/>
                <a:sym typeface="Merriweather"/>
              </a:rPr>
              <a:t>Working Group under the Fisheries and Water Resources Policy Committee</a:t>
            </a:r>
            <a:endParaRPr sz="1600" b="0" i="0" u="none" strike="noStrike" cap="none">
              <a:solidFill>
                <a:schemeClr val="lt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8" name="Google Shape;148;p15"/>
          <p:cNvPicPr preferRelativeResize="0"/>
          <p:nvPr/>
        </p:nvPicPr>
        <p:blipFill rotWithShape="1">
          <a:blip r:embed="rId3">
            <a:alphaModFix/>
          </a:blip>
          <a:srcRect l="8723" t="10352" r="8748" b="15380"/>
          <a:stretch/>
        </p:blipFill>
        <p:spPr>
          <a:xfrm>
            <a:off x="200569" y="2386112"/>
            <a:ext cx="1957050" cy="791075"/>
          </a:xfrm>
          <a:prstGeom prst="rect">
            <a:avLst/>
          </a:prstGeom>
          <a:noFill/>
          <a:ln>
            <a:noFill/>
          </a:ln>
        </p:spPr>
      </p:pic>
      <p:pic>
        <p:nvPicPr>
          <p:cNvPr id="149" name="Google Shape;149;p15"/>
          <p:cNvPicPr preferRelativeResize="0"/>
          <p:nvPr/>
        </p:nvPicPr>
        <p:blipFill rotWithShape="1">
          <a:blip r:embed="rId4">
            <a:alphaModFix/>
          </a:blip>
          <a:srcRect/>
          <a:stretch/>
        </p:blipFill>
        <p:spPr>
          <a:xfrm>
            <a:off x="3991437" y="1934799"/>
            <a:ext cx="1161126" cy="1161126"/>
          </a:xfrm>
          <a:prstGeom prst="rect">
            <a:avLst/>
          </a:prstGeom>
          <a:noFill/>
          <a:ln>
            <a:noFill/>
          </a:ln>
        </p:spPr>
      </p:pic>
      <p:pic>
        <p:nvPicPr>
          <p:cNvPr id="150" name="Google Shape;150;p15"/>
          <p:cNvPicPr preferRelativeResize="0"/>
          <p:nvPr/>
        </p:nvPicPr>
        <p:blipFill rotWithShape="1">
          <a:blip r:embed="rId5">
            <a:alphaModFix/>
          </a:blip>
          <a:srcRect/>
          <a:stretch/>
        </p:blipFill>
        <p:spPr>
          <a:xfrm>
            <a:off x="2076850" y="1083700"/>
            <a:ext cx="1829875" cy="720850"/>
          </a:xfrm>
          <a:prstGeom prst="rect">
            <a:avLst/>
          </a:prstGeom>
          <a:noFill/>
          <a:ln>
            <a:noFill/>
          </a:ln>
        </p:spPr>
      </p:pic>
      <p:pic>
        <p:nvPicPr>
          <p:cNvPr id="151" name="Google Shape;151;p15"/>
          <p:cNvPicPr preferRelativeResize="0"/>
          <p:nvPr/>
        </p:nvPicPr>
        <p:blipFill rotWithShape="1">
          <a:blip r:embed="rId6">
            <a:alphaModFix/>
          </a:blip>
          <a:srcRect l="467" t="24390" r="64341" b="24044"/>
          <a:stretch/>
        </p:blipFill>
        <p:spPr>
          <a:xfrm>
            <a:off x="144050" y="3758750"/>
            <a:ext cx="1218485" cy="1238250"/>
          </a:xfrm>
          <a:prstGeom prst="rect">
            <a:avLst/>
          </a:prstGeom>
          <a:noFill/>
          <a:ln>
            <a:noFill/>
          </a:ln>
        </p:spPr>
      </p:pic>
      <p:pic>
        <p:nvPicPr>
          <p:cNvPr id="152" name="Google Shape;152;p15"/>
          <p:cNvPicPr preferRelativeResize="0"/>
          <p:nvPr/>
        </p:nvPicPr>
        <p:blipFill rotWithShape="1">
          <a:blip r:embed="rId7">
            <a:alphaModFix/>
          </a:blip>
          <a:srcRect/>
          <a:stretch/>
        </p:blipFill>
        <p:spPr>
          <a:xfrm>
            <a:off x="192701" y="770025"/>
            <a:ext cx="1349322" cy="1348201"/>
          </a:xfrm>
          <a:prstGeom prst="rect">
            <a:avLst/>
          </a:prstGeom>
          <a:noFill/>
          <a:ln>
            <a:noFill/>
          </a:ln>
        </p:spPr>
      </p:pic>
      <p:pic>
        <p:nvPicPr>
          <p:cNvPr id="153" name="Google Shape;153;p15"/>
          <p:cNvPicPr preferRelativeResize="0"/>
          <p:nvPr/>
        </p:nvPicPr>
        <p:blipFill rotWithShape="1">
          <a:blip r:embed="rId8">
            <a:alphaModFix/>
          </a:blip>
          <a:srcRect/>
          <a:stretch/>
        </p:blipFill>
        <p:spPr>
          <a:xfrm>
            <a:off x="1674585" y="4218626"/>
            <a:ext cx="1957050" cy="874149"/>
          </a:xfrm>
          <a:prstGeom prst="rect">
            <a:avLst/>
          </a:prstGeom>
          <a:noFill/>
          <a:ln>
            <a:noFill/>
          </a:ln>
        </p:spPr>
      </p:pic>
      <p:pic>
        <p:nvPicPr>
          <p:cNvPr id="154" name="Google Shape;154;p15"/>
          <p:cNvPicPr preferRelativeResize="0"/>
          <p:nvPr/>
        </p:nvPicPr>
        <p:blipFill rotWithShape="1">
          <a:blip r:embed="rId9">
            <a:alphaModFix/>
          </a:blip>
          <a:srcRect/>
          <a:stretch/>
        </p:blipFill>
        <p:spPr>
          <a:xfrm>
            <a:off x="3906713" y="3758750"/>
            <a:ext cx="1161125" cy="1161125"/>
          </a:xfrm>
          <a:prstGeom prst="rect">
            <a:avLst/>
          </a:prstGeom>
          <a:noFill/>
          <a:ln>
            <a:noFill/>
          </a:ln>
        </p:spPr>
      </p:pic>
      <p:sp>
        <p:nvSpPr>
          <p:cNvPr id="2" name="Rectangle 1"/>
          <p:cNvSpPr/>
          <p:nvPr/>
        </p:nvSpPr>
        <p:spPr>
          <a:xfrm>
            <a:off x="0" y="177003"/>
            <a:ext cx="9144000" cy="523220"/>
          </a:xfrm>
          <a:prstGeom prst="rect">
            <a:avLst/>
          </a:prstGeom>
        </p:spPr>
        <p:txBody>
          <a:bodyPr wrap="square">
            <a:spAutoFit/>
          </a:bodyPr>
          <a:lstStyle/>
          <a:p>
            <a:pPr algn="ctr"/>
            <a:r>
              <a:rPr lang="en-US" sz="2800" dirty="0">
                <a:solidFill>
                  <a:srgbClr val="FFFFFF"/>
                </a:solidFill>
                <a:latin typeface="Merriweather" panose="020B0604020202020204" charset="0"/>
              </a:rPr>
              <a:t>FWCA Working Group Goals</a:t>
            </a:r>
            <a:endParaRPr lang="en-US" sz="2800" dirty="0"/>
          </a:p>
        </p:txBody>
      </p:sp>
      <p:sp>
        <p:nvSpPr>
          <p:cNvPr id="4" name="Rectangle 3"/>
          <p:cNvSpPr/>
          <p:nvPr/>
        </p:nvSpPr>
        <p:spPr>
          <a:xfrm>
            <a:off x="5301297" y="1238554"/>
            <a:ext cx="3801084" cy="3139321"/>
          </a:xfrm>
          <a:prstGeom prst="rect">
            <a:avLst/>
          </a:prstGeom>
        </p:spPr>
        <p:txBody>
          <a:bodyPr wrap="square">
            <a:spAutoFit/>
          </a:bodyPr>
          <a:lstStyle/>
          <a:p>
            <a:pPr marL="285750" indent="-285750" fontAlgn="base">
              <a:buClr>
                <a:schemeClr val="bg1"/>
              </a:buClr>
              <a:buFont typeface="Wingdings" panose="05000000000000000000" pitchFamily="2" charset="2"/>
              <a:buChar char="§"/>
            </a:pPr>
            <a:r>
              <a:rPr lang="en-US" sz="1800" dirty="0">
                <a:solidFill>
                  <a:schemeClr val="bg1"/>
                </a:solidFill>
                <a:latin typeface="Merriweather" panose="020B0604020202020204" charset="0"/>
              </a:rPr>
              <a:t>Education </a:t>
            </a:r>
          </a:p>
          <a:p>
            <a:pPr marL="285750" indent="-285750" fontAlgn="base">
              <a:buClr>
                <a:schemeClr val="bg1"/>
              </a:buClr>
              <a:buFont typeface="Wingdings" panose="05000000000000000000" pitchFamily="2" charset="2"/>
              <a:buChar char="§"/>
            </a:pPr>
            <a:endParaRPr lang="en-US" sz="1800" dirty="0" smtClean="0">
              <a:solidFill>
                <a:schemeClr val="bg1"/>
              </a:solidFill>
            </a:endParaRPr>
          </a:p>
          <a:p>
            <a:pPr marL="285750" indent="-285750" fontAlgn="base">
              <a:buClr>
                <a:schemeClr val="bg1"/>
              </a:buClr>
              <a:buFont typeface="Wingdings" panose="05000000000000000000" pitchFamily="2" charset="2"/>
              <a:buChar char="§"/>
            </a:pPr>
            <a:r>
              <a:rPr lang="en-US" sz="1800" dirty="0" smtClean="0">
                <a:solidFill>
                  <a:schemeClr val="bg1"/>
                </a:solidFill>
                <a:latin typeface="Merriweather" panose="020B0604020202020204" charset="0"/>
              </a:rPr>
              <a:t>Increasing </a:t>
            </a:r>
            <a:r>
              <a:rPr lang="en-US" sz="1800" dirty="0">
                <a:solidFill>
                  <a:schemeClr val="bg1"/>
                </a:solidFill>
                <a:latin typeface="Merriweather" panose="020B0604020202020204" charset="0"/>
              </a:rPr>
              <a:t>understanding of FWCA scope and engagement </a:t>
            </a:r>
          </a:p>
          <a:p>
            <a:pPr marL="285750" indent="-285750" fontAlgn="base">
              <a:buClr>
                <a:schemeClr val="bg1"/>
              </a:buClr>
              <a:buFont typeface="Wingdings" panose="05000000000000000000" pitchFamily="2" charset="2"/>
              <a:buChar char="§"/>
            </a:pPr>
            <a:endParaRPr lang="en-US" sz="1800" dirty="0" smtClean="0">
              <a:solidFill>
                <a:schemeClr val="bg1"/>
              </a:solidFill>
            </a:endParaRPr>
          </a:p>
          <a:p>
            <a:pPr marL="285750" indent="-285750" fontAlgn="base">
              <a:buClr>
                <a:schemeClr val="bg1"/>
              </a:buClr>
              <a:buFont typeface="Wingdings" panose="05000000000000000000" pitchFamily="2" charset="2"/>
              <a:buChar char="§"/>
            </a:pPr>
            <a:r>
              <a:rPr lang="en-US" sz="1800" dirty="0" smtClean="0">
                <a:solidFill>
                  <a:schemeClr val="bg1"/>
                </a:solidFill>
                <a:latin typeface="Merriweather" panose="020B0604020202020204" charset="0"/>
              </a:rPr>
              <a:t>Increased </a:t>
            </a:r>
            <a:r>
              <a:rPr lang="en-US" sz="1800" dirty="0">
                <a:solidFill>
                  <a:schemeClr val="bg1"/>
                </a:solidFill>
                <a:latin typeface="Merriweather" panose="020B0604020202020204" charset="0"/>
              </a:rPr>
              <a:t>cooperation between federal water development agencies, the U.S. Fish &amp; Wildlife Service, and state wildlife </a:t>
            </a:r>
            <a:r>
              <a:rPr lang="en-US" sz="1800" dirty="0" smtClean="0">
                <a:solidFill>
                  <a:schemeClr val="bg1"/>
                </a:solidFill>
                <a:latin typeface="Merriweather" panose="020B0604020202020204" charset="0"/>
              </a:rPr>
              <a:t>agencies</a:t>
            </a:r>
          </a:p>
        </p:txBody>
      </p:sp>
      <p:pic>
        <p:nvPicPr>
          <p:cNvPr id="1028" name="Picture 4" descr="File:USACE logo.jpg - Wikimedia Commo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3428" y="2808214"/>
            <a:ext cx="1371999" cy="1022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7"/>
          <p:cNvSpPr txBox="1"/>
          <p:nvPr/>
        </p:nvSpPr>
        <p:spPr>
          <a:xfrm>
            <a:off x="-1" y="50400"/>
            <a:ext cx="9042000" cy="509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3200" b="1" i="0" u="none" strike="noStrike" cap="none" dirty="0">
                <a:solidFill>
                  <a:srgbClr val="FFFFFF"/>
                </a:solidFill>
                <a:latin typeface="Merriweather"/>
                <a:ea typeface="Merriweather"/>
                <a:cs typeface="Merriweather"/>
                <a:sym typeface="Merriweather"/>
              </a:rPr>
              <a:t>Questions?</a:t>
            </a:r>
            <a:endParaRPr sz="3200" b="1"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p:txBody>
      </p:sp>
      <p:pic>
        <p:nvPicPr>
          <p:cNvPr id="2" name="Picture 1"/>
          <p:cNvPicPr>
            <a:picLocks noChangeAspect="1"/>
          </p:cNvPicPr>
          <p:nvPr/>
        </p:nvPicPr>
        <p:blipFill>
          <a:blip r:embed="rId3"/>
          <a:stretch>
            <a:fillRect/>
          </a:stretch>
        </p:blipFill>
        <p:spPr>
          <a:xfrm>
            <a:off x="1794832" y="749451"/>
            <a:ext cx="5452333" cy="408924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8"/>
          <p:cNvSpPr txBox="1"/>
          <p:nvPr/>
        </p:nvSpPr>
        <p:spPr>
          <a:xfrm>
            <a:off x="676775" y="482200"/>
            <a:ext cx="6801600" cy="38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59850" y="-42300"/>
            <a:ext cx="9024300" cy="507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smtClean="0">
                <a:solidFill>
                  <a:srgbClr val="FFFFFF"/>
                </a:solidFill>
                <a:latin typeface="Merriweather"/>
                <a:ea typeface="Merriweather"/>
                <a:cs typeface="Merriweather"/>
                <a:sym typeface="Merriweather"/>
              </a:rPr>
              <a:t>Fish </a:t>
            </a:r>
            <a:r>
              <a:rPr lang="en" sz="2400" b="0" i="0" u="none" strike="noStrike" cap="none" dirty="0">
                <a:solidFill>
                  <a:srgbClr val="FFFFFF"/>
                </a:solidFill>
                <a:latin typeface="Merriweather"/>
                <a:ea typeface="Merriweather"/>
                <a:cs typeface="Merriweather"/>
                <a:sym typeface="Merriweather"/>
              </a:rPr>
              <a:t>&amp; Wildlife Coordination Act</a:t>
            </a: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rgbClr val="FFFFFF"/>
                </a:solidFill>
                <a:latin typeface="Merriweather"/>
                <a:ea typeface="Merriweather"/>
                <a:cs typeface="Merriweather"/>
                <a:sym typeface="Merriweather"/>
              </a:rPr>
              <a:t>(FWCA)</a:t>
            </a: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Merriweather"/>
              <a:ea typeface="Merriweather"/>
              <a:cs typeface="Merriweather"/>
              <a:sym typeface="Merriweather"/>
            </a:endParaRPr>
          </a:p>
        </p:txBody>
      </p:sp>
      <p:sp>
        <p:nvSpPr>
          <p:cNvPr id="61" name="Google Shape;61;p2"/>
          <p:cNvSpPr txBox="1"/>
          <p:nvPr/>
        </p:nvSpPr>
        <p:spPr>
          <a:xfrm>
            <a:off x="101525" y="998250"/>
            <a:ext cx="4703700" cy="3984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Enacted in 1934 </a:t>
            </a:r>
            <a:endParaRPr sz="1400" b="0" i="0" u="none" strike="noStrike" cap="none">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Intent to protect fish and wildlife, </a:t>
            </a:r>
            <a:r>
              <a:rPr lang="en" sz="1400" b="0" i="0" u="none" strike="noStrike" cap="none">
                <a:solidFill>
                  <a:schemeClr val="dk1"/>
                </a:solidFill>
                <a:highlight>
                  <a:srgbClr val="FFFF00"/>
                </a:highlight>
                <a:latin typeface="Merriweather"/>
                <a:ea typeface="Merriweather"/>
                <a:cs typeface="Merriweather"/>
                <a:sym typeface="Merriweather"/>
              </a:rPr>
              <a:t>and give them equal consideration with other project features</a:t>
            </a:r>
            <a:r>
              <a:rPr lang="en" sz="1400" b="0" i="0" u="none" strike="noStrike" cap="none">
                <a:solidFill>
                  <a:schemeClr val="lt1"/>
                </a:solidFill>
                <a:latin typeface="Merriweather"/>
                <a:ea typeface="Merriweather"/>
                <a:cs typeface="Merriweather"/>
                <a:sym typeface="Merriweather"/>
              </a:rPr>
              <a:t>, when a federal action results in the modification of a water body</a:t>
            </a:r>
            <a:endParaRPr sz="1400" b="0" i="0" u="none" strike="noStrike" cap="none">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1946 amendments require the coordination between the federal action agency, the U.S. Fish &amp; Wildlife Service (Service), and the State wildlife resource agency where the project is occuring</a:t>
            </a:r>
            <a:endParaRPr sz="1400" b="0" i="0" u="none" strike="noStrike" cap="none">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1958 amendments allowed for fish and wildlife to be the authorized purpose of a federal water development project </a:t>
            </a:r>
            <a:endParaRPr sz="1400" b="0" i="0" u="none" strike="noStrike" cap="none">
              <a:solidFill>
                <a:srgbClr val="000000"/>
              </a:solidFill>
              <a:latin typeface="Arial"/>
              <a:ea typeface="Arial"/>
              <a:cs typeface="Arial"/>
              <a:sym typeface="Arial"/>
            </a:endParaRPr>
          </a:p>
        </p:txBody>
      </p:sp>
      <p:pic>
        <p:nvPicPr>
          <p:cNvPr id="62" name="Google Shape;62;p2"/>
          <p:cNvPicPr preferRelativeResize="0"/>
          <p:nvPr/>
        </p:nvPicPr>
        <p:blipFill rotWithShape="1">
          <a:blip r:embed="rId3">
            <a:alphaModFix/>
          </a:blip>
          <a:srcRect/>
          <a:stretch/>
        </p:blipFill>
        <p:spPr>
          <a:xfrm>
            <a:off x="5068300" y="1147656"/>
            <a:ext cx="3797576" cy="284818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3"/>
          <p:cNvSpPr txBox="1"/>
          <p:nvPr/>
        </p:nvSpPr>
        <p:spPr>
          <a:xfrm>
            <a:off x="51300" y="0"/>
            <a:ext cx="9041400" cy="510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Merriweather"/>
                <a:ea typeface="Merriweather"/>
                <a:cs typeface="Merriweather"/>
                <a:sym typeface="Merriweather"/>
              </a:rPr>
              <a:t>What did FWCA mean by “Wildlife” and “Wildlife Resources?”</a:t>
            </a:r>
            <a:endParaRPr sz="2400" b="0" i="0" u="none" strike="noStrike" cap="none">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p:txBody>
      </p:sp>
      <p:sp>
        <p:nvSpPr>
          <p:cNvPr id="68" name="Google Shape;68;p3"/>
          <p:cNvSpPr txBox="1"/>
          <p:nvPr/>
        </p:nvSpPr>
        <p:spPr>
          <a:xfrm>
            <a:off x="2571300" y="2022175"/>
            <a:ext cx="4001400" cy="280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400" b="0" i="0" u="none" strike="noStrike" cap="none" dirty="0">
                <a:solidFill>
                  <a:schemeClr val="lt1"/>
                </a:solidFill>
                <a:latin typeface="Merriweather"/>
                <a:ea typeface="Merriweather"/>
                <a:cs typeface="Merriweather"/>
                <a:sym typeface="Merriweather"/>
              </a:rPr>
              <a:t>“... include birds, fishes, mammals and other classes of wild animals and all types of aquatic and land vegetation upon which wildlife is </a:t>
            </a:r>
            <a:r>
              <a:rPr lang="en" sz="1400" b="0" i="0" u="none" strike="noStrike" cap="none" dirty="0" smtClean="0">
                <a:solidFill>
                  <a:schemeClr val="lt1"/>
                </a:solidFill>
                <a:latin typeface="Merriweather"/>
                <a:ea typeface="Merriweather"/>
                <a:cs typeface="Merriweather"/>
                <a:sym typeface="Merriweather"/>
              </a:rPr>
              <a:t>dependent</a:t>
            </a:r>
            <a:r>
              <a:rPr lang="en" sz="1400" b="0" i="0" u="none" strike="noStrike" cap="none" dirty="0">
                <a:solidFill>
                  <a:schemeClr val="lt1"/>
                </a:solidFill>
                <a:latin typeface="Merriweather"/>
                <a:ea typeface="Merriweather"/>
                <a:cs typeface="Merriweather"/>
                <a:sym typeface="Merriweather"/>
              </a:rPr>
              <a:t>.”</a:t>
            </a:r>
            <a:endParaRPr sz="1400" b="0" i="0" u="none" strike="noStrike" cap="none" dirty="0">
              <a:solidFill>
                <a:srgbClr val="000000"/>
              </a:solidFill>
              <a:latin typeface="Arial"/>
              <a:ea typeface="Arial"/>
              <a:cs typeface="Arial"/>
              <a:sym typeface="Arial"/>
            </a:endParaRPr>
          </a:p>
        </p:txBody>
      </p:sp>
      <p:pic>
        <p:nvPicPr>
          <p:cNvPr id="69" name="Google Shape;69;p3"/>
          <p:cNvPicPr preferRelativeResize="0"/>
          <p:nvPr/>
        </p:nvPicPr>
        <p:blipFill rotWithShape="1">
          <a:blip r:embed="rId3">
            <a:alphaModFix/>
          </a:blip>
          <a:srcRect/>
          <a:stretch/>
        </p:blipFill>
        <p:spPr>
          <a:xfrm>
            <a:off x="227775" y="3088150"/>
            <a:ext cx="3316850" cy="1866700"/>
          </a:xfrm>
          <a:prstGeom prst="rect">
            <a:avLst/>
          </a:prstGeom>
          <a:noFill/>
          <a:ln>
            <a:noFill/>
          </a:ln>
        </p:spPr>
      </p:pic>
      <p:pic>
        <p:nvPicPr>
          <p:cNvPr id="70" name="Google Shape;70;p3"/>
          <p:cNvPicPr preferRelativeResize="0"/>
          <p:nvPr/>
        </p:nvPicPr>
        <p:blipFill rotWithShape="1">
          <a:blip r:embed="rId4">
            <a:alphaModFix/>
          </a:blip>
          <a:srcRect t="30476" r="26040" b="9716"/>
          <a:stretch/>
        </p:blipFill>
        <p:spPr>
          <a:xfrm>
            <a:off x="227775" y="641625"/>
            <a:ext cx="2560963" cy="1380550"/>
          </a:xfrm>
          <a:prstGeom prst="rect">
            <a:avLst/>
          </a:prstGeom>
          <a:noFill/>
          <a:ln>
            <a:noFill/>
          </a:ln>
        </p:spPr>
      </p:pic>
      <p:pic>
        <p:nvPicPr>
          <p:cNvPr id="71" name="Google Shape;71;p3"/>
          <p:cNvPicPr preferRelativeResize="0"/>
          <p:nvPr/>
        </p:nvPicPr>
        <p:blipFill rotWithShape="1">
          <a:blip r:embed="rId5">
            <a:alphaModFix/>
          </a:blip>
          <a:srcRect l="27596" t="24696" r="10289" b="5083"/>
          <a:stretch/>
        </p:blipFill>
        <p:spPr>
          <a:xfrm>
            <a:off x="6683900" y="567725"/>
            <a:ext cx="2255776" cy="1915050"/>
          </a:xfrm>
          <a:prstGeom prst="rect">
            <a:avLst/>
          </a:prstGeom>
          <a:noFill/>
          <a:ln>
            <a:noFill/>
          </a:ln>
        </p:spPr>
      </p:pic>
      <p:pic>
        <p:nvPicPr>
          <p:cNvPr id="72" name="Google Shape;72;p3"/>
          <p:cNvPicPr preferRelativeResize="0"/>
          <p:nvPr/>
        </p:nvPicPr>
        <p:blipFill rotWithShape="1">
          <a:blip r:embed="rId6">
            <a:alphaModFix/>
          </a:blip>
          <a:srcRect/>
          <a:stretch/>
        </p:blipFill>
        <p:spPr>
          <a:xfrm>
            <a:off x="5126550" y="3039675"/>
            <a:ext cx="3847600" cy="2019973"/>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txBox="1"/>
          <p:nvPr/>
        </p:nvSpPr>
        <p:spPr>
          <a:xfrm>
            <a:off x="693150" y="79850"/>
            <a:ext cx="7757700" cy="1150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en" sz="2400" b="1" i="0" u="none" strike="noStrike" cap="none">
                <a:solidFill>
                  <a:srgbClr val="FFFFFF"/>
                </a:solidFill>
                <a:latin typeface="Merriweather"/>
                <a:ea typeface="Merriweather"/>
                <a:cs typeface="Merriweather"/>
                <a:sym typeface="Merriweather"/>
              </a:rPr>
              <a:t>Fish and Wildlife Coordination Act</a:t>
            </a:r>
            <a:endParaRPr sz="2400" b="1" i="0" u="none" strike="noStrike" cap="none">
              <a:solidFill>
                <a:srgbClr val="FFFFFF"/>
              </a:solidFill>
              <a:latin typeface="Merriweather"/>
              <a:ea typeface="Merriweather"/>
              <a:cs typeface="Merriweather"/>
              <a:sym typeface="Merriweather"/>
            </a:endParaRPr>
          </a:p>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rgbClr val="FFFFFF"/>
                </a:solidFill>
                <a:latin typeface="Merriweather"/>
                <a:ea typeface="Merriweather"/>
                <a:cs typeface="Merriweather"/>
                <a:sym typeface="Merriweather"/>
              </a:rPr>
              <a:t>16 U.S.C. § 662(2)(a)</a:t>
            </a:r>
            <a:endParaRPr sz="1800" b="0" i="0" u="none" strike="noStrike" cap="none">
              <a:solidFill>
                <a:srgbClr val="FFFFFF"/>
              </a:solidFill>
              <a:latin typeface="Merriweather"/>
              <a:ea typeface="Merriweather"/>
              <a:cs typeface="Merriweather"/>
              <a:sym typeface="Merriweather"/>
            </a:endParaRPr>
          </a:p>
        </p:txBody>
      </p:sp>
      <p:sp>
        <p:nvSpPr>
          <p:cNvPr id="78" name="Google Shape;78;p4"/>
          <p:cNvSpPr txBox="1"/>
          <p:nvPr/>
        </p:nvSpPr>
        <p:spPr>
          <a:xfrm>
            <a:off x="211050" y="875050"/>
            <a:ext cx="8721900" cy="2732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rgbClr val="FFFFFF"/>
                </a:solidFill>
                <a:latin typeface="Merriweather"/>
                <a:ea typeface="Merriweather"/>
                <a:cs typeface="Merriweather"/>
                <a:sym typeface="Merriweather"/>
              </a:rPr>
              <a:t>“…whenever the waters of any stream or other body of water are proposed or authorized to be impounded, diverted, the channel deepened, or the stream or other body of water otherwise controlled or modified for any purpose whatever, including navigation and drainage, by any department or agency of the United States, or by any public or private agency under Federal permit or license, such department or agency first shall consult with the United States Fish and Wildlife Service, Department of the Interior, and </a:t>
            </a:r>
            <a:r>
              <a:rPr lang="en" sz="1400" b="1" i="0" u="none" strike="noStrike" cap="none">
                <a:solidFill>
                  <a:srgbClr val="000000"/>
                </a:solidFill>
                <a:highlight>
                  <a:schemeClr val="accent6"/>
                </a:highlight>
                <a:latin typeface="Merriweather"/>
                <a:ea typeface="Merriweather"/>
                <a:cs typeface="Merriweather"/>
                <a:sym typeface="Merriweather"/>
              </a:rPr>
              <a:t>with the head of the agency exercising administration over the wildlife resources of the particular State</a:t>
            </a:r>
            <a:r>
              <a:rPr lang="en" sz="1400" b="0" i="0" u="none" strike="noStrike" cap="none">
                <a:solidFill>
                  <a:srgbClr val="FFFFFF"/>
                </a:solidFill>
                <a:latin typeface="Merriweather"/>
                <a:ea typeface="Merriweather"/>
                <a:cs typeface="Merriweather"/>
                <a:sym typeface="Merriweather"/>
              </a:rPr>
              <a:t> wherein the impoundment, diversion, or other control facility is to be constructed, with a view to the conservation of wildlife resources by preventing loss of and damage to such resources as well as providing for the development and improvement thereof in connection with such water-resource development.”</a:t>
            </a:r>
            <a:endParaRPr sz="1400" b="0" i="0" u="none" strike="noStrike" cap="none">
              <a:solidFill>
                <a:srgbClr val="FFFFFF"/>
              </a:solidFill>
              <a:latin typeface="Merriweather"/>
              <a:ea typeface="Merriweather"/>
              <a:cs typeface="Merriweather"/>
              <a:sym typeface="Merriweather"/>
            </a:endParaRPr>
          </a:p>
        </p:txBody>
      </p:sp>
      <p:pic>
        <p:nvPicPr>
          <p:cNvPr id="79" name="Google Shape;79;p4"/>
          <p:cNvPicPr preferRelativeResize="0"/>
          <p:nvPr/>
        </p:nvPicPr>
        <p:blipFill rotWithShape="1">
          <a:blip r:embed="rId3">
            <a:alphaModFix/>
          </a:blip>
          <a:srcRect/>
          <a:stretch/>
        </p:blipFill>
        <p:spPr>
          <a:xfrm>
            <a:off x="1324237" y="3531325"/>
            <a:ext cx="6495526" cy="149895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
          <p:cNvSpPr txBox="1"/>
          <p:nvPr/>
        </p:nvSpPr>
        <p:spPr>
          <a:xfrm>
            <a:off x="0" y="0"/>
            <a:ext cx="9092100" cy="514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Merriweather"/>
                <a:ea typeface="Merriweather"/>
                <a:cs typeface="Merriweather"/>
                <a:sym typeface="Merriweather"/>
              </a:rPr>
              <a:t>Projects Exempt from FWCA</a:t>
            </a:r>
            <a:endParaRPr sz="2400" b="0" i="0" u="none" strike="noStrike" cap="none">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Projects of the Tennessee Valley Authority </a:t>
            </a:r>
            <a:endParaRPr sz="1400" b="0" i="0" u="none" strike="noStrike" cap="none">
              <a:solidFill>
                <a:srgbClr val="FFFFFF"/>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Impoundment of water where the resulting surface area is less than 10 acres</a:t>
            </a:r>
            <a:endParaRPr sz="1400" b="0" i="0" u="none" strike="noStrike" cap="none">
              <a:solidFill>
                <a:srgbClr val="FFFFFF"/>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Land management activities carried out by federal agencies on federal land</a:t>
            </a:r>
            <a:endParaRPr sz="1400" b="0" i="0" u="none" strike="noStrike" cap="none">
              <a:solidFill>
                <a:srgbClr val="FFFFFF"/>
              </a:solidFill>
              <a:latin typeface="Merriweather"/>
              <a:ea typeface="Merriweather"/>
              <a:cs typeface="Merriweather"/>
              <a:sym typeface="Merriweather"/>
            </a:endParaRPr>
          </a:p>
        </p:txBody>
      </p:sp>
      <p:pic>
        <p:nvPicPr>
          <p:cNvPr id="85" name="Google Shape;85;p5"/>
          <p:cNvPicPr preferRelativeResize="0"/>
          <p:nvPr/>
        </p:nvPicPr>
        <p:blipFill rotWithShape="1">
          <a:blip r:embed="rId3">
            <a:alphaModFix/>
          </a:blip>
          <a:srcRect/>
          <a:stretch/>
        </p:blipFill>
        <p:spPr>
          <a:xfrm>
            <a:off x="510575" y="2368720"/>
            <a:ext cx="2953200" cy="2571755"/>
          </a:xfrm>
          <a:prstGeom prst="rect">
            <a:avLst/>
          </a:prstGeom>
          <a:noFill/>
          <a:ln>
            <a:noFill/>
          </a:ln>
        </p:spPr>
      </p:pic>
      <p:pic>
        <p:nvPicPr>
          <p:cNvPr id="86" name="Google Shape;86;p5"/>
          <p:cNvPicPr preferRelativeResize="0"/>
          <p:nvPr/>
        </p:nvPicPr>
        <p:blipFill rotWithShape="1">
          <a:blip r:embed="rId4">
            <a:alphaModFix/>
          </a:blip>
          <a:srcRect/>
          <a:stretch/>
        </p:blipFill>
        <p:spPr>
          <a:xfrm>
            <a:off x="4183925" y="2368725"/>
            <a:ext cx="4500563" cy="25717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6"/>
          <p:cNvSpPr txBox="1"/>
          <p:nvPr/>
        </p:nvSpPr>
        <p:spPr>
          <a:xfrm>
            <a:off x="41375" y="0"/>
            <a:ext cx="9067800" cy="510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Merriweather"/>
                <a:ea typeface="Merriweather"/>
                <a:cs typeface="Merriweather"/>
                <a:sym typeface="Merriweather"/>
              </a:rPr>
              <a:t>Penalties for not complying with FWCA</a:t>
            </a:r>
            <a:endParaRPr sz="2400" b="0" i="0" u="none" strike="noStrike" cap="none">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Considered a misdemeanor</a:t>
            </a:r>
            <a:endParaRPr sz="1400" b="0" i="0" u="none" strike="noStrike" cap="none">
              <a:solidFill>
                <a:srgbClr val="FFFFFF"/>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$500 fine </a:t>
            </a:r>
            <a:endParaRPr sz="1400" b="0" i="0" u="none" strike="noStrike" cap="none">
              <a:solidFill>
                <a:srgbClr val="FFFFFF"/>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Later increased to $100,000 for individuals and $200,000 for organizations</a:t>
            </a:r>
            <a:endParaRPr sz="1400" b="0" i="0" u="none" strike="noStrike" cap="none">
              <a:solidFill>
                <a:srgbClr val="FFFFFF"/>
              </a:solidFill>
              <a:latin typeface="Merriweather"/>
              <a:ea typeface="Merriweather"/>
              <a:cs typeface="Merriweather"/>
              <a:sym typeface="Merriweather"/>
            </a:endParaRPr>
          </a:p>
          <a:p>
            <a:pPr marL="9144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Up to a year in prison</a:t>
            </a:r>
            <a:endParaRPr sz="1400" b="0" i="0" u="none" strike="noStrike" cap="none">
              <a:solidFill>
                <a:srgbClr val="FFFFFF"/>
              </a:solidFill>
              <a:latin typeface="Merriweather"/>
              <a:ea typeface="Merriweather"/>
              <a:cs typeface="Merriweather"/>
              <a:sym typeface="Merriweather"/>
            </a:endParaRPr>
          </a:p>
        </p:txBody>
      </p:sp>
      <p:pic>
        <p:nvPicPr>
          <p:cNvPr id="92" name="Google Shape;92;p6"/>
          <p:cNvPicPr preferRelativeResize="0"/>
          <p:nvPr/>
        </p:nvPicPr>
        <p:blipFill rotWithShape="1">
          <a:blip r:embed="rId3">
            <a:alphaModFix/>
          </a:blip>
          <a:srcRect/>
          <a:stretch/>
        </p:blipFill>
        <p:spPr>
          <a:xfrm>
            <a:off x="3872450" y="1850075"/>
            <a:ext cx="4609674" cy="306815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7"/>
          <p:cNvSpPr txBox="1"/>
          <p:nvPr/>
        </p:nvSpPr>
        <p:spPr>
          <a:xfrm>
            <a:off x="0" y="80400"/>
            <a:ext cx="9035100" cy="498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Merriweather"/>
                <a:ea typeface="Merriweather"/>
                <a:cs typeface="Merriweather"/>
                <a:sym typeface="Merriweather"/>
              </a:rPr>
              <a:t>What </a:t>
            </a:r>
            <a:r>
              <a:rPr lang="en" sz="2400" b="0" i="0" u="sng" strike="noStrike" cap="none">
                <a:solidFill>
                  <a:srgbClr val="FFFFFF"/>
                </a:solidFill>
                <a:latin typeface="Merriweather"/>
                <a:ea typeface="Merriweather"/>
                <a:cs typeface="Merriweather"/>
                <a:sym typeface="Merriweather"/>
              </a:rPr>
              <a:t>did</a:t>
            </a:r>
            <a:r>
              <a:rPr lang="en" sz="2400" b="0" i="0" u="none" strike="noStrike" cap="none">
                <a:solidFill>
                  <a:srgbClr val="FFFFFF"/>
                </a:solidFill>
                <a:latin typeface="Merriweather"/>
                <a:ea typeface="Merriweather"/>
                <a:cs typeface="Merriweather"/>
                <a:sym typeface="Merriweather"/>
              </a:rPr>
              <a:t> FWCA look like at the federal level?</a:t>
            </a:r>
            <a:endParaRPr sz="2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8" name="Google Shape;98;p7"/>
          <p:cNvSpPr txBox="1"/>
          <p:nvPr/>
        </p:nvSpPr>
        <p:spPr>
          <a:xfrm>
            <a:off x="4572000" y="1311388"/>
            <a:ext cx="4463100" cy="354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lt1"/>
                </a:solidFill>
                <a:latin typeface="Merriweather"/>
                <a:ea typeface="Merriweather"/>
                <a:cs typeface="Merriweather"/>
                <a:sym typeface="Merriweather"/>
              </a:rPr>
              <a:t>U.S. Fish &amp; Wildlife Service - Division of River Basin Studies</a:t>
            </a:r>
            <a:endParaRPr sz="14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Created in 1946</a:t>
            </a:r>
            <a:endParaRPr sz="1400" b="0" i="0" u="none" strike="noStrike" cap="none">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Abolished in 1974</a:t>
            </a:r>
            <a:endParaRPr sz="1400" b="0" i="0" u="none" strike="noStrike" cap="none">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Responsible for ensuring adequate protection of fish and wildlife in areas affected by federally licensed water development projects</a:t>
            </a:r>
            <a:endParaRPr sz="1400" b="0" i="0" u="none" strike="noStrike" cap="none">
              <a:solidFill>
                <a:srgbClr val="000000"/>
              </a:solidFill>
              <a:latin typeface="Arial"/>
              <a:ea typeface="Arial"/>
              <a:cs typeface="Arial"/>
              <a:sym typeface="Arial"/>
            </a:endParaRPr>
          </a:p>
        </p:txBody>
      </p:sp>
      <p:pic>
        <p:nvPicPr>
          <p:cNvPr id="99" name="Google Shape;99;p7"/>
          <p:cNvPicPr preferRelativeResize="0"/>
          <p:nvPr/>
        </p:nvPicPr>
        <p:blipFill rotWithShape="1">
          <a:blip r:embed="rId3">
            <a:alphaModFix/>
          </a:blip>
          <a:srcRect/>
          <a:stretch/>
        </p:blipFill>
        <p:spPr>
          <a:xfrm>
            <a:off x="397874" y="829050"/>
            <a:ext cx="3824725" cy="388312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8"/>
          <p:cNvSpPr txBox="1"/>
          <p:nvPr/>
        </p:nvSpPr>
        <p:spPr>
          <a:xfrm>
            <a:off x="50850" y="0"/>
            <a:ext cx="9093300" cy="510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rgbClr val="FFFFFF"/>
                </a:solidFill>
                <a:latin typeface="Merriweather"/>
                <a:ea typeface="Merriweather"/>
                <a:cs typeface="Merriweather"/>
                <a:sym typeface="Merriweather"/>
              </a:rPr>
              <a:t>What </a:t>
            </a:r>
            <a:r>
              <a:rPr lang="en" sz="2400" b="0" i="0" u="sng" strike="noStrike" cap="none" dirty="0">
                <a:solidFill>
                  <a:srgbClr val="FFFFFF"/>
                </a:solidFill>
                <a:latin typeface="Merriweather"/>
                <a:ea typeface="Merriweather"/>
                <a:cs typeface="Merriweather"/>
                <a:sym typeface="Merriweather"/>
              </a:rPr>
              <a:t>does</a:t>
            </a:r>
            <a:r>
              <a:rPr lang="en" sz="2400" b="0" i="0" u="none" strike="noStrike" cap="none" dirty="0">
                <a:solidFill>
                  <a:srgbClr val="FFFFFF"/>
                </a:solidFill>
                <a:latin typeface="Merriweather"/>
                <a:ea typeface="Merriweather"/>
                <a:cs typeface="Merriweather"/>
                <a:sym typeface="Merriweather"/>
              </a:rPr>
              <a:t> FWCA Coordination look like at the </a:t>
            </a:r>
            <a:endParaRPr sz="2400" b="0" i="0" u="none" strike="noStrike" cap="none" dirty="0">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rgbClr val="FFFFFF"/>
                </a:solidFill>
                <a:latin typeface="Merriweather"/>
                <a:ea typeface="Merriweather"/>
                <a:cs typeface="Merriweather"/>
                <a:sym typeface="Merriweather"/>
              </a:rPr>
              <a:t>federal level today?</a:t>
            </a:r>
            <a:endParaRPr sz="1400" b="0" i="0" u="none" strike="noStrike" cap="none" dirty="0">
              <a:solidFill>
                <a:srgbClr val="FFFFFF"/>
              </a:solidFill>
              <a:latin typeface="Merriweather"/>
              <a:ea typeface="Merriweather"/>
              <a:cs typeface="Merriweather"/>
              <a:sym typeface="Merriweather"/>
            </a:endParaRPr>
          </a:p>
          <a:p>
            <a:pPr marL="45720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dirty="0">
                <a:solidFill>
                  <a:schemeClr val="lt1"/>
                </a:solidFill>
                <a:latin typeface="Merriweather"/>
                <a:ea typeface="Merriweather"/>
                <a:cs typeface="Merriweather"/>
                <a:sym typeface="Merriweather"/>
              </a:rPr>
              <a:t>The Service has a guidance document that directs their review of federal water development projects under FWCA</a:t>
            </a:r>
            <a:endParaRPr sz="1400" b="0" i="0" u="none" strike="noStrike" cap="none" dirty="0">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dirty="0">
                <a:solidFill>
                  <a:schemeClr val="lt1"/>
                </a:solidFill>
                <a:latin typeface="Merriweather"/>
                <a:ea typeface="Merriweather"/>
                <a:cs typeface="Merriweather"/>
                <a:sym typeface="Merriweather"/>
              </a:rPr>
              <a:t>The U.S. Army Corps of Engineers (Corps) must include FWCA reimbursement to the Service in their project budgets </a:t>
            </a:r>
            <a:endParaRPr sz="1400" b="0" i="0" u="none" strike="noStrike" cap="none" dirty="0">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dirty="0">
                <a:solidFill>
                  <a:schemeClr val="lt1"/>
                </a:solidFill>
                <a:latin typeface="Merriweather"/>
                <a:ea typeface="Merriweather"/>
                <a:cs typeface="Merriweather"/>
                <a:sym typeface="Merriweather"/>
              </a:rPr>
              <a:t>MOA signed between the Corps and the Service in 2003</a:t>
            </a:r>
            <a:endParaRPr sz="1400" b="0" i="0" u="none" strike="noStrike" cap="none" dirty="0">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dirty="0">
                <a:solidFill>
                  <a:schemeClr val="lt1"/>
                </a:solidFill>
                <a:latin typeface="Merriweather"/>
                <a:ea typeface="Merriweather"/>
                <a:cs typeface="Merriweather"/>
                <a:sym typeface="Merriweather"/>
              </a:rPr>
              <a:t>The Corps, together with the Service, is to select the contractors for a water development projects</a:t>
            </a:r>
            <a:endParaRPr sz="1400" b="0" i="0" u="none" strike="noStrike" cap="none" dirty="0">
              <a:solidFill>
                <a:schemeClr val="lt1"/>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dirty="0">
                <a:solidFill>
                  <a:schemeClr val="lt1"/>
                </a:solidFill>
                <a:latin typeface="Merriweather"/>
                <a:ea typeface="Merriweather"/>
                <a:cs typeface="Merriweather"/>
                <a:sym typeface="Merriweather"/>
              </a:rPr>
              <a:t>The Service prepares a FWCA Report to the Corps </a:t>
            </a:r>
            <a:endParaRPr sz="1400" b="0" i="0" u="none" strike="noStrike" cap="none" dirty="0">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dirty="0">
                <a:solidFill>
                  <a:schemeClr val="lt1"/>
                </a:solidFill>
                <a:latin typeface="Merriweather"/>
                <a:ea typeface="Merriweather"/>
                <a:cs typeface="Merriweather"/>
                <a:sym typeface="Merriweather"/>
              </a:rPr>
              <a:t>The Service provides their position on the project</a:t>
            </a:r>
            <a:endParaRPr sz="1400" b="0" i="0" u="none" strike="noStrike" cap="none" dirty="0">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dirty="0">
                <a:solidFill>
                  <a:schemeClr val="lt1"/>
                </a:solidFill>
                <a:latin typeface="Merriweather"/>
                <a:ea typeface="Merriweather"/>
                <a:cs typeface="Merriweather"/>
                <a:sym typeface="Merriweather"/>
              </a:rPr>
              <a:t>Corps must respond in writing to the Service</a:t>
            </a:r>
            <a:endParaRPr sz="1400" b="0" i="0" u="none" strike="noStrike" cap="none" dirty="0">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Arial"/>
              <a:buChar char="○"/>
            </a:pPr>
            <a:r>
              <a:rPr lang="en" sz="1400" b="0" i="0" u="none" strike="noStrike" cap="none" dirty="0">
                <a:solidFill>
                  <a:schemeClr val="lt1"/>
                </a:solidFill>
                <a:latin typeface="Merriweather"/>
                <a:ea typeface="Merriweather"/>
                <a:cs typeface="Merriweather"/>
                <a:sym typeface="Merriweather"/>
              </a:rPr>
              <a:t>FWCA report included in Corps’ final report to Congress</a:t>
            </a:r>
            <a:r>
              <a:rPr lang="en" sz="1400" b="0" i="0" u="none" strike="noStrike" cap="none" dirty="0">
                <a:solidFill>
                  <a:schemeClr val="lt1"/>
                </a:solidFill>
                <a:latin typeface="Arial"/>
                <a:ea typeface="Arial"/>
                <a:cs typeface="Arial"/>
                <a:sym typeface="Arial"/>
              </a:rPr>
              <a:t> </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dirty="0">
                <a:solidFill>
                  <a:schemeClr val="lt1"/>
                </a:solidFill>
                <a:latin typeface="Merriweather"/>
                <a:ea typeface="Merriweather"/>
                <a:cs typeface="Merriweather"/>
                <a:sym typeface="Merriweather"/>
              </a:rPr>
              <a:t>The National Marine Fisheries Service also takes part in FWCA activities </a:t>
            </a:r>
            <a:endParaRPr sz="1400" b="0" i="0" u="none" strike="noStrike" cap="none" dirty="0">
              <a:solidFill>
                <a:schemeClr val="lt1"/>
              </a:solidFill>
              <a:latin typeface="Merriweather"/>
              <a:ea typeface="Merriweather"/>
              <a:cs typeface="Merriweather"/>
              <a:sym typeface="Merriweather"/>
            </a:endParaRPr>
          </a:p>
        </p:txBody>
      </p:sp>
      <p:pic>
        <p:nvPicPr>
          <p:cNvPr id="105" name="Google Shape;105;p8"/>
          <p:cNvPicPr preferRelativeResize="0"/>
          <p:nvPr/>
        </p:nvPicPr>
        <p:blipFill rotWithShape="1">
          <a:blip r:embed="rId3">
            <a:alphaModFix/>
          </a:blip>
          <a:srcRect/>
          <a:stretch/>
        </p:blipFill>
        <p:spPr>
          <a:xfrm>
            <a:off x="7213350" y="3389749"/>
            <a:ext cx="1694725" cy="12631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9"/>
          <p:cNvSpPr txBox="1"/>
          <p:nvPr/>
        </p:nvSpPr>
        <p:spPr>
          <a:xfrm>
            <a:off x="50775" y="42276"/>
            <a:ext cx="9058500" cy="509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Merriweather"/>
                <a:ea typeface="Merriweather"/>
                <a:cs typeface="Merriweather"/>
                <a:sym typeface="Merriweather"/>
              </a:rPr>
              <a:t>What about the States??? </a:t>
            </a:r>
            <a:endParaRPr sz="2400" b="0" i="0" u="none" strike="noStrike" cap="none">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River Basins Grant - from the USFWS to the States for FWCA work</a:t>
            </a:r>
            <a:endParaRPr sz="1400" b="0" i="0" u="none" strike="noStrike" cap="none">
              <a:solidFill>
                <a:srgbClr val="FFFFFF"/>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rgbClr val="FFFFFF"/>
              </a:buClr>
              <a:buSzPts val="1400"/>
              <a:buFont typeface="Merriweather"/>
              <a:buChar char="●"/>
            </a:pPr>
            <a:r>
              <a:rPr lang="en" sz="1400" b="0" i="0" u="none" strike="noStrike" cap="none">
                <a:solidFill>
                  <a:srgbClr val="FFFFFF"/>
                </a:solidFill>
                <a:latin typeface="Merriweather"/>
                <a:ea typeface="Merriweather"/>
                <a:cs typeface="Merriweather"/>
                <a:sym typeface="Merriweather"/>
              </a:rPr>
              <a:t>When the funding stopped did States forget about FWCA and their authorities under it?</a:t>
            </a:r>
            <a:endParaRPr sz="1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rriweather"/>
              <a:ea typeface="Merriweather"/>
              <a:cs typeface="Merriweather"/>
              <a:sym typeface="Merriweather"/>
            </a:endParaRPr>
          </a:p>
          <a:p>
            <a:pPr marL="457200" marR="0" lvl="0"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Arizona Game &amp; Fish Department survey</a:t>
            </a:r>
            <a:endParaRPr sz="1400" b="0" i="0" u="none" strike="noStrike" cap="none">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Original survey - 19 States responded</a:t>
            </a:r>
            <a:endParaRPr sz="1400" b="0" i="0" u="none" strike="noStrike" cap="none">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September 2019 survey - 26 States responded</a:t>
            </a:r>
            <a:endParaRPr sz="1400" b="0" i="0" u="none" strike="noStrike" cap="none">
              <a:solidFill>
                <a:schemeClr val="lt1"/>
              </a:solidFill>
              <a:latin typeface="Merriweather"/>
              <a:ea typeface="Merriweather"/>
              <a:cs typeface="Merriweather"/>
              <a:sym typeface="Merriweather"/>
            </a:endParaRPr>
          </a:p>
          <a:p>
            <a:pPr marL="914400" marR="0" lvl="1" indent="-317500" algn="l" rtl="0">
              <a:lnSpc>
                <a:spcPct val="100000"/>
              </a:lnSpc>
              <a:spcBef>
                <a:spcPts val="0"/>
              </a:spcBef>
              <a:spcAft>
                <a:spcPts val="0"/>
              </a:spcAft>
              <a:buClr>
                <a:schemeClr val="lt1"/>
              </a:buClr>
              <a:buSzPts val="1400"/>
              <a:buFont typeface="Merriweather"/>
              <a:buChar char="○"/>
            </a:pPr>
            <a:r>
              <a:rPr lang="en" sz="1400" b="0" i="0" u="none" strike="noStrike" cap="none">
                <a:solidFill>
                  <a:schemeClr val="lt1"/>
                </a:solidFill>
                <a:latin typeface="Merriweather"/>
                <a:ea typeface="Merriweather"/>
                <a:cs typeface="Merriweather"/>
                <a:sym typeface="Merriweather"/>
              </a:rPr>
              <a:t>Sent to the Fish Chiefs of each State </a:t>
            </a:r>
            <a:endParaRPr sz="1400" b="0" i="0" u="none" strike="noStrike" cap="none">
              <a:solidFill>
                <a:srgbClr val="FFFFFF"/>
              </a:solidFill>
              <a:latin typeface="Merriweather"/>
              <a:ea typeface="Merriweather"/>
              <a:cs typeface="Merriweather"/>
              <a:sym typeface="Merriweather"/>
            </a:endParaRPr>
          </a:p>
        </p:txBody>
      </p:sp>
      <p:pic>
        <p:nvPicPr>
          <p:cNvPr id="111" name="Google Shape;111;p9"/>
          <p:cNvPicPr preferRelativeResize="0"/>
          <p:nvPr/>
        </p:nvPicPr>
        <p:blipFill rotWithShape="1">
          <a:blip r:embed="rId3">
            <a:alphaModFix/>
          </a:blip>
          <a:srcRect/>
          <a:stretch/>
        </p:blipFill>
        <p:spPr>
          <a:xfrm>
            <a:off x="5657275" y="2073275"/>
            <a:ext cx="3191575" cy="288362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1382</Words>
  <Application>Microsoft Office PowerPoint</Application>
  <PresentationFormat>On-screen Show (16:9)</PresentationFormat>
  <Paragraphs>154</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Wingdings</vt:lpstr>
      <vt:lpstr>Merriweather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Jennifer</dc:creator>
  <cp:lastModifiedBy>Sheehan, Jennifer</cp:lastModifiedBy>
  <cp:revision>18</cp:revision>
  <dcterms:modified xsi:type="dcterms:W3CDTF">2024-01-18T17:02:09Z</dcterms:modified>
</cp:coreProperties>
</file>